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2"/>
  </p:notesMasterIdLst>
  <p:handoutMasterIdLst>
    <p:handoutMasterId r:id="rId33"/>
  </p:handoutMasterIdLst>
  <p:sldIdLst>
    <p:sldId id="449" r:id="rId2"/>
    <p:sldId id="443" r:id="rId3"/>
    <p:sldId id="512" r:id="rId4"/>
    <p:sldId id="515" r:id="rId5"/>
    <p:sldId id="466" r:id="rId6"/>
    <p:sldId id="419" r:id="rId7"/>
    <p:sldId id="482" r:id="rId8"/>
    <p:sldId id="478" r:id="rId9"/>
    <p:sldId id="484" r:id="rId10"/>
    <p:sldId id="485" r:id="rId11"/>
    <p:sldId id="486" r:id="rId12"/>
    <p:sldId id="535" r:id="rId13"/>
    <p:sldId id="487" r:id="rId14"/>
    <p:sldId id="531" r:id="rId15"/>
    <p:sldId id="488" r:id="rId16"/>
    <p:sldId id="522" r:id="rId17"/>
    <p:sldId id="523" r:id="rId18"/>
    <p:sldId id="526" r:id="rId19"/>
    <p:sldId id="536" r:id="rId20"/>
    <p:sldId id="527" r:id="rId21"/>
    <p:sldId id="537" r:id="rId22"/>
    <p:sldId id="533" r:id="rId23"/>
    <p:sldId id="499" r:id="rId24"/>
    <p:sldId id="538" r:id="rId25"/>
    <p:sldId id="501" r:id="rId26"/>
    <p:sldId id="503" r:id="rId27"/>
    <p:sldId id="532" r:id="rId28"/>
    <p:sldId id="530" r:id="rId29"/>
    <p:sldId id="521" r:id="rId30"/>
    <p:sldId id="510" r:id="rId31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44FFFF"/>
    <a:srgbClr val="000000"/>
    <a:srgbClr val="65B65A"/>
    <a:srgbClr val="5A2359"/>
    <a:srgbClr val="F0536A"/>
    <a:srgbClr val="F2F2F2"/>
    <a:srgbClr val="E10598"/>
    <a:srgbClr val="708DEA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9631" autoAdjust="0"/>
  </p:normalViewPr>
  <p:slideViewPr>
    <p:cSldViewPr snapToGrid="0" snapToObjects="1">
      <p:cViewPr varScale="1">
        <p:scale>
          <a:sx n="152" d="100"/>
          <a:sy n="152" d="100"/>
        </p:scale>
        <p:origin x="534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28/08/2019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28/08/2019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icon to add chart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k.sagepub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k.sagepub.com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s.sagepub.com/en-us/nam/training-resource-center" TargetMode="External"/><Relationship Id="rId2" Type="http://schemas.openxmlformats.org/officeDocument/2006/relationships/hyperlink" Target="https://uk.sagepub.com/en-gb/eur/training-resource-centre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slide" Target="slide17.xml"/><Relationship Id="rId4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sk.sagepub.com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 smtClean="0"/>
              <a:t>let your training</a:t>
            </a:r>
            <a:br>
              <a:rPr lang="en-GB" sz="6000" dirty="0" smtClean="0"/>
            </a:br>
            <a:r>
              <a:rPr lang="en-GB" sz="6000" dirty="0" smtClean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pPr algn="ctr"/>
            <a:r>
              <a:rPr lang="de-CH" sz="3400" dirty="0" smtClean="0"/>
              <a:t>The </a:t>
            </a:r>
            <a:r>
              <a:rPr lang="de-CH" sz="3400" i="1" dirty="0" smtClean="0"/>
              <a:t>SAGE Knowledge </a:t>
            </a:r>
            <a:r>
              <a:rPr lang="de-CH" sz="3400" dirty="0" smtClean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883" y="938548"/>
            <a:ext cx="3917993" cy="398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69369" y="4364647"/>
            <a:ext cx="4956679" cy="705544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books and reference items will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also be available through your library catalogue, and search engines like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Google.</a:t>
            </a:r>
            <a:endParaRPr lang="en-GB" sz="12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53591" y="1841412"/>
            <a:ext cx="2968959" cy="1336916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You can access SAGE </a:t>
            </a:r>
            <a:r>
              <a:rPr lang="en-GB" sz="1400" i="1" dirty="0" smtClean="0">
                <a:solidFill>
                  <a:schemeClr val="bg1"/>
                </a:solidFill>
              </a:rPr>
              <a:t>Knowledge </a:t>
            </a:r>
            <a:r>
              <a:rPr lang="en-GB" sz="1400" dirty="0" smtClean="0">
                <a:solidFill>
                  <a:schemeClr val="bg1"/>
                </a:solidFill>
              </a:rPr>
              <a:t>by going to </a:t>
            </a:r>
            <a:r>
              <a:rPr lang="en-GB" sz="1400" b="1" u="sng" dirty="0" smtClean="0">
                <a:solidFill>
                  <a:schemeClr val="bg1"/>
                </a:solidFill>
              </a:rPr>
              <a:t>https://sk.sagepub.com </a:t>
            </a:r>
            <a:endParaRPr lang="en-GB" sz="14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>
            <a:off x="1059443" y="2509871"/>
            <a:ext cx="2332686" cy="44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3156257" cy="857250"/>
          </a:xfrm>
        </p:spPr>
        <p:txBody>
          <a:bodyPr>
            <a:noAutofit/>
          </a:bodyPr>
          <a:lstStyle/>
          <a:p>
            <a:r>
              <a:rPr lang="de-CH" sz="3800" dirty="0" smtClean="0"/>
              <a:t>Browsing</a:t>
            </a:r>
            <a:r>
              <a:rPr lang="de-CH" sz="3800" b="1" dirty="0" smtClean="0"/>
              <a:t> </a:t>
            </a:r>
            <a:r>
              <a:rPr lang="de-CH" sz="3800" dirty="0" smtClean="0"/>
              <a:t>by </a:t>
            </a:r>
            <a:br>
              <a:rPr lang="de-CH" sz="3800" dirty="0" smtClean="0"/>
            </a:br>
            <a:r>
              <a:rPr lang="de-CH" sz="3800" dirty="0" smtClean="0"/>
              <a:t>Subject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6" y="176574"/>
            <a:ext cx="4712745" cy="482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337157" y="1935688"/>
            <a:ext cx="3396342" cy="1303982"/>
          </a:xfrm>
          <a:prstGeom prst="wedgeRoundRectCallout">
            <a:avLst>
              <a:gd name="adj1" fmla="val 107166"/>
              <a:gd name="adj2" fmla="val -15568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Hover over the 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at the top of the screen on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any page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see all content for your subject area.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54576" y="4513006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content group.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96986" y="3362131"/>
            <a:ext cx="2971070" cy="461840"/>
          </a:xfrm>
          <a:prstGeom prst="wedgeRoundRectCallout">
            <a:avLst>
              <a:gd name="adj1" fmla="val 74102"/>
              <a:gd name="adj2" fmla="val -1075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lang="en-GB" sz="11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</a:t>
            </a:r>
            <a:r>
              <a:rPr lang="en-GB" sz="11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Subject </a:t>
            </a: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here on the homepage.</a:t>
            </a:r>
          </a:p>
        </p:txBody>
      </p:sp>
    </p:spTree>
    <p:extLst>
      <p:ext uri="{BB962C8B-B14F-4D97-AF65-F5344CB8AC3E}">
        <p14:creationId xmlns:p14="http://schemas.microsoft.com/office/powerpoint/2010/main" val="17758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0902" y="414800"/>
            <a:ext cx="3156257" cy="857250"/>
          </a:xfrm>
        </p:spPr>
        <p:txBody>
          <a:bodyPr>
            <a:noAutofit/>
          </a:bodyPr>
          <a:lstStyle/>
          <a:p>
            <a:r>
              <a:rPr lang="de-CH" sz="3800" dirty="0" smtClean="0"/>
              <a:t>Browsing</a:t>
            </a:r>
            <a:r>
              <a:rPr lang="de-CH" sz="3800" b="1" dirty="0" smtClean="0"/>
              <a:t> </a:t>
            </a:r>
            <a:r>
              <a:rPr lang="de-CH" sz="3800" dirty="0" smtClean="0"/>
              <a:t>by </a:t>
            </a:r>
            <a:br>
              <a:rPr lang="de-CH" sz="3800" dirty="0" smtClean="0"/>
            </a:br>
            <a:r>
              <a:rPr lang="de-CH" sz="3800" dirty="0" smtClean="0"/>
              <a:t>Content Type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5" y="163644"/>
            <a:ext cx="4712745" cy="482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5372560" y="2181630"/>
            <a:ext cx="3396342" cy="1425520"/>
          </a:xfrm>
          <a:prstGeom prst="wedgeRoundRectCallout">
            <a:avLst>
              <a:gd name="adj1" fmla="val -95407"/>
              <a:gd name="adj2" fmla="val -16337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Hover over the Browse menu and select one of the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Content Type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options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if you want to see, for example, all of our </a:t>
            </a:r>
            <a:r>
              <a:rPr lang="en-GB" sz="1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Encyclopedias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585196" y="3823971"/>
            <a:ext cx="2971070" cy="461840"/>
          </a:xfrm>
          <a:prstGeom prst="wedgeRoundRectCallout">
            <a:avLst>
              <a:gd name="adj1" fmla="val -74476"/>
              <a:gd name="adj2" fmla="val -2304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lang="en-GB" sz="11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Content Type </a:t>
            </a: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here on the homepage.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393776" y="4516730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content group.</a:t>
            </a:r>
            <a:endParaRPr lang="en-GB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Using the Quick search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70" y="1843461"/>
            <a:ext cx="6473059" cy="278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5757567" y="220133"/>
            <a:ext cx="3203553" cy="1479111"/>
          </a:xfrm>
          <a:prstGeom prst="wedgeRoundRectCallout">
            <a:avLst>
              <a:gd name="adj1" fmla="val -33945"/>
              <a:gd name="adj2" fmla="val 14028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quick search to look for key words and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phrases.</a:t>
            </a:r>
          </a:p>
          <a:p>
            <a:pPr defTabSz="914400">
              <a:spcBef>
                <a:spcPct val="20000"/>
              </a:spcBef>
            </a:pPr>
            <a:endParaRPr lang="en-GB" sz="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ct val="20000"/>
              </a:spcBef>
            </a:pP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Run the search for your own terms, or click on one of the auto-suggestions to go directly to that resource.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982" y="1178707"/>
            <a:ext cx="4121552" cy="378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685137" y="3129353"/>
            <a:ext cx="2187696" cy="791399"/>
          </a:xfrm>
          <a:prstGeom prst="wedgeRoundRectCallout">
            <a:avLst>
              <a:gd name="adj1" fmla="val -83434"/>
              <a:gd name="adj2" fmla="val 11858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which products you want to search across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8363" y="1715828"/>
            <a:ext cx="2214562" cy="678468"/>
          </a:xfrm>
          <a:prstGeom prst="wedgeRoundRectCallout">
            <a:avLst>
              <a:gd name="adj1" fmla="val 108677"/>
              <a:gd name="adj2" fmla="val 20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criteria, and add new rows to search multiple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8363" y="2682036"/>
            <a:ext cx="2214562" cy="548217"/>
          </a:xfrm>
          <a:prstGeom prst="wedgeRoundRectCallout">
            <a:avLst>
              <a:gd name="adj1" fmla="val 108374"/>
              <a:gd name="adj2" fmla="val -6720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specifically          for people, </a:t>
            </a:r>
            <a:r>
              <a:rPr lang="en-GB" sz="1050" i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authors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370534" y="1682084"/>
            <a:ext cx="2221016" cy="372978"/>
          </a:xfrm>
          <a:prstGeom prst="wedgeRoundRectCallout">
            <a:avLst>
              <a:gd name="adj1" fmla="val -94120"/>
              <a:gd name="adj2" fmla="val -11601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Access the Advanced search from any page on the platform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8363" y="3860800"/>
            <a:ext cx="2214562" cy="548217"/>
          </a:xfrm>
          <a:prstGeom prst="wedgeRoundRectCallout">
            <a:avLst>
              <a:gd name="adj1" fmla="val 87302"/>
              <a:gd name="adj2" fmla="val -1658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your publication date ranges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311019" y="4523625"/>
            <a:ext cx="2221016" cy="372978"/>
          </a:xfrm>
          <a:prstGeom prst="wedgeRoundRectCallout">
            <a:avLst>
              <a:gd name="adj1" fmla="val -22001"/>
              <a:gd name="adj2" fmla="val 9364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Explore more search options further down the page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Viewing your results</a:t>
            </a:r>
            <a:endParaRPr lang="en-US" sz="3750" dirty="0"/>
          </a:p>
        </p:txBody>
      </p:sp>
      <p:sp>
        <p:nvSpPr>
          <p:cNvPr id="17" name="TextBox 16"/>
          <p:cNvSpPr txBox="1"/>
          <p:nvPr/>
        </p:nvSpPr>
        <p:spPr>
          <a:xfrm>
            <a:off x="483312" y="4465320"/>
            <a:ext cx="153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Item is not available                       at your institution</a:t>
            </a:r>
            <a:endParaRPr lang="en-GB" sz="1100" b="1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13" y="4559175"/>
            <a:ext cx="190844" cy="2261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00098" y="1172439"/>
            <a:ext cx="4286250" cy="3559767"/>
            <a:chOff x="2100098" y="1172439"/>
            <a:chExt cx="4286250" cy="35597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0098" y="1172439"/>
              <a:ext cx="4286250" cy="355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098" y="3361721"/>
              <a:ext cx="121992" cy="144583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42922" y="2113934"/>
            <a:ext cx="1976378" cy="946541"/>
          </a:xfrm>
          <a:prstGeom prst="wedgeRoundRectCallout">
            <a:avLst>
              <a:gd name="adj1" fmla="val 56021"/>
              <a:gd name="adj2" fmla="val -2394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image or title to open the item.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18756" y="2179999"/>
            <a:ext cx="2512402" cy="2379176"/>
          </a:xfrm>
          <a:prstGeom prst="wedgeRoundRectCallout">
            <a:avLst>
              <a:gd name="adj1" fmla="val -59874"/>
              <a:gd name="adj2" fmla="val -2128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right-hand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side of the search results page to refine your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search; you can search within your results, filter by content type and subject, and use the publication date slider to find older or newer content.  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799" y="2324119"/>
            <a:ext cx="8245115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Visit</a:t>
            </a:r>
            <a:r>
              <a:rPr lang="en-GB" sz="2000" dirty="0" smtClean="0"/>
              <a:t> </a:t>
            </a:r>
            <a:r>
              <a:rPr lang="en-GB" sz="1900" dirty="0" smtClean="0"/>
              <a:t>the </a:t>
            </a:r>
            <a:r>
              <a:rPr lang="en-GB" sz="1900" i="1" dirty="0" smtClean="0"/>
              <a:t>SAGE Knowledge </a:t>
            </a:r>
            <a:r>
              <a:rPr lang="en-GB" sz="1900" dirty="0" smtClean="0"/>
              <a:t>homepage at </a:t>
            </a:r>
            <a:r>
              <a:rPr lang="en-GB" sz="1900" b="1" u="sng" dirty="0" smtClean="0">
                <a:solidFill>
                  <a:schemeClr val="bg2"/>
                </a:solidFill>
              </a:rPr>
              <a:t>https://sk.sagepub.com</a:t>
            </a:r>
            <a:r>
              <a:rPr lang="en-GB" sz="1900" b="1" dirty="0" smtClean="0">
                <a:solidFill>
                  <a:schemeClr val="bg2"/>
                </a:solidFill>
              </a:rPr>
              <a:t> </a:t>
            </a:r>
            <a:r>
              <a:rPr lang="en-GB" sz="1900" dirty="0" smtClean="0"/>
              <a:t>or find it via your library catalogue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Browse your subject area </a:t>
            </a:r>
            <a:r>
              <a:rPr lang="en-GB" sz="1900" dirty="0" smtClean="0"/>
              <a:t>or</a:t>
            </a:r>
            <a:r>
              <a:rPr lang="en-GB" sz="2200" b="1" dirty="0" smtClean="0"/>
              <a:t> run a search </a:t>
            </a:r>
            <a:r>
              <a:rPr lang="en-GB" sz="1900" dirty="0" smtClean="0"/>
              <a:t>based on a current assignment or project you are working 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Use the filters </a:t>
            </a:r>
            <a:r>
              <a:rPr lang="en-GB" sz="2000" dirty="0" smtClean="0"/>
              <a:t>to find content from 2010 onwards</a:t>
            </a:r>
            <a:endParaRPr lang="en-GB" sz="2000" b="1" dirty="0"/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5550021" y="2386791"/>
            <a:ext cx="2908179" cy="397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con_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The resource page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Entire works and chapters and entries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4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655573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Entire Works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79" y="1740308"/>
            <a:ext cx="5045214" cy="301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5308792" y="206477"/>
            <a:ext cx="3596020" cy="1347019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Entire Work </a:t>
            </a:r>
            <a:r>
              <a:rPr lang="en-GB" dirty="0" smtClean="0">
                <a:solidFill>
                  <a:schemeClr val="bg1"/>
                </a:solidFill>
              </a:rPr>
              <a:t>refers to the complete version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whole Book or a complete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676429" y="2657973"/>
            <a:ext cx="3320087" cy="1487975"/>
          </a:xfrm>
          <a:prstGeom prst="wedgeRoundRectCallout">
            <a:avLst>
              <a:gd name="adj1" fmla="val -66763"/>
              <a:gd name="adj2" fmla="val -150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Entire Works </a:t>
            </a:r>
            <a:r>
              <a:rPr lang="en-GB" sz="1400" dirty="0" smtClean="0">
                <a:solidFill>
                  <a:schemeClr val="bg1"/>
                </a:solidFill>
              </a:rPr>
              <a:t>selected, each complete work will only appear in the search results once.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851592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Chapters and Entries</a:t>
            </a:r>
            <a:endParaRPr lang="en-US" sz="3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308792" y="206477"/>
            <a:ext cx="3596020" cy="1455175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Chapters and Entries </a:t>
            </a:r>
            <a:r>
              <a:rPr lang="en-GB" dirty="0" smtClean="0">
                <a:solidFill>
                  <a:schemeClr val="bg1"/>
                </a:solidFill>
              </a:rPr>
              <a:t>refers to the individual component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chapter within a Book or an entry in an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6" y="1913986"/>
            <a:ext cx="4504031" cy="2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5584725" y="2616904"/>
            <a:ext cx="3320087" cy="2048414"/>
          </a:xfrm>
          <a:prstGeom prst="wedgeRoundRectCallout">
            <a:avLst>
              <a:gd name="adj1" fmla="val -88381"/>
              <a:gd name="adj2" fmla="val -626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Chapters/Entries </a:t>
            </a:r>
            <a:r>
              <a:rPr lang="en-GB" sz="1400" dirty="0" smtClean="0">
                <a:solidFill>
                  <a:schemeClr val="bg1"/>
                </a:solidFill>
              </a:rPr>
              <a:t>selected, you will often see multiple entries or chapters </a:t>
            </a:r>
            <a:r>
              <a:rPr lang="en-GB" sz="1400" b="1" dirty="0" smtClean="0">
                <a:solidFill>
                  <a:schemeClr val="bg1"/>
                </a:solidFill>
              </a:rPr>
              <a:t>from the same larger work </a:t>
            </a:r>
            <a:r>
              <a:rPr lang="en-GB" sz="1400" dirty="0" smtClean="0">
                <a:solidFill>
                  <a:schemeClr val="bg1"/>
                </a:solidFill>
              </a:rPr>
              <a:t>in your results.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75951"/>
            <a:ext cx="7772400" cy="51909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I’d like to learn about this product myself…</a:t>
            </a:r>
            <a:endParaRPr lang="en-US" dirty="0"/>
          </a:p>
        </p:txBody>
      </p:sp>
      <p:pic>
        <p:nvPicPr>
          <p:cNvPr id="4" name="Picture 31" descr="M:\TEMPLATES\SLIDE SHOWS\New Powerpoint Master Slides\Logos\Logos RGB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05" y="2064414"/>
            <a:ext cx="3859989" cy="4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115" y="1265403"/>
            <a:ext cx="5117427" cy="361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Entire Work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88901" y="1172439"/>
            <a:ext cx="1678939" cy="719861"/>
          </a:xfrm>
          <a:prstGeom prst="wedgeRoundRectCallout">
            <a:avLst>
              <a:gd name="adj1" fmla="val 104897"/>
              <a:gd name="adj2" fmla="val 133351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more information about the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901" y="2681657"/>
            <a:ext cx="1678939" cy="1015272"/>
          </a:xfrm>
          <a:prstGeom prst="wedgeRoundRectCallout">
            <a:avLst>
              <a:gd name="adj1" fmla="val 56454"/>
              <a:gd name="adj2" fmla="val -2421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Switch between different tabs; the main tab you will want to </a:t>
            </a:r>
            <a:r>
              <a:rPr lang="en-GB" sz="1000" dirty="0" smtClean="0">
                <a:solidFill>
                  <a:schemeClr val="bg1"/>
                </a:solidFill>
              </a:rPr>
              <a:t>use </a:t>
            </a:r>
            <a:r>
              <a:rPr lang="en-GB" sz="1000" dirty="0" smtClean="0">
                <a:solidFill>
                  <a:schemeClr val="bg1"/>
                </a:solidFill>
              </a:rPr>
              <a:t>is the </a:t>
            </a:r>
            <a:r>
              <a:rPr lang="en-GB" sz="1000" b="1" dirty="0" smtClean="0">
                <a:solidFill>
                  <a:schemeClr val="bg1"/>
                </a:solidFill>
              </a:rPr>
              <a:t>Chapters </a:t>
            </a:r>
            <a:r>
              <a:rPr lang="en-GB" sz="1000" dirty="0" smtClean="0">
                <a:solidFill>
                  <a:schemeClr val="bg1"/>
                </a:solidFill>
              </a:rPr>
              <a:t>view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5189843" y="3784875"/>
            <a:ext cx="2633357" cy="766805"/>
          </a:xfrm>
          <a:prstGeom prst="wedgeRoundRectCallout">
            <a:avLst>
              <a:gd name="adj1" fmla="val -61569"/>
              <a:gd name="adj2" fmla="val -2193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Browse the title’s contents and open specific chapters or entries depending on your needs and interests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769100" y="1532369"/>
            <a:ext cx="2108200" cy="710234"/>
          </a:xfrm>
          <a:prstGeom prst="wedgeRoundRectCallout">
            <a:avLst>
              <a:gd name="adj1" fmla="val -58217"/>
              <a:gd name="adj2" fmla="val -2421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</a:t>
            </a:r>
            <a:r>
              <a:rPr lang="en-GB" sz="1000" i="1" dirty="0" smtClean="0">
                <a:solidFill>
                  <a:schemeClr val="bg1"/>
                </a:solidFill>
              </a:rPr>
              <a:t>SAGE Knowledge </a:t>
            </a:r>
            <a:r>
              <a:rPr lang="en-GB" sz="1000" dirty="0" smtClean="0">
                <a:solidFill>
                  <a:schemeClr val="bg1"/>
                </a:solidFill>
              </a:rPr>
              <a:t> titles similar to the one you are viewing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98" y="1172439"/>
            <a:ext cx="4936459" cy="373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5530646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Chapter and Entry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88901" y="1172439"/>
            <a:ext cx="1678939" cy="719861"/>
          </a:xfrm>
          <a:prstGeom prst="wedgeRoundRectCallout">
            <a:avLst>
              <a:gd name="adj1" fmla="val 62146"/>
              <a:gd name="adj2" fmla="val 6505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Search for a term within this chapter or entry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900" y="3969682"/>
            <a:ext cx="1678939" cy="1015272"/>
          </a:xfrm>
          <a:prstGeom prst="wedgeRoundRectCallout">
            <a:avLst>
              <a:gd name="adj1" fmla="val 66995"/>
              <a:gd name="adj2" fmla="val -1937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Full text of chapter or entry continues down the page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975526" y="2303648"/>
            <a:ext cx="2108200" cy="710234"/>
          </a:xfrm>
          <a:prstGeom prst="wedgeRoundRectCallout">
            <a:avLst>
              <a:gd name="adj1" fmla="val -59616"/>
              <a:gd name="adj2" fmla="val -7128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Browse through other chapters and entries in this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8901" y="2423355"/>
            <a:ext cx="1779228" cy="1015272"/>
          </a:xfrm>
          <a:prstGeom prst="wedgeRoundRectCallout">
            <a:avLst>
              <a:gd name="adj1" fmla="val 189729"/>
              <a:gd name="adj2" fmla="val -8716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 this item as a PDF</a:t>
            </a:r>
            <a:endParaRPr lang="en-GB" sz="1000" dirty="0">
              <a:solidFill>
                <a:schemeClr val="bg1"/>
              </a:solidFill>
            </a:endParaRPr>
          </a:p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(please note, PDF download is not available for Entire Works)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769100" y="386375"/>
            <a:ext cx="2108200" cy="456877"/>
          </a:xfrm>
          <a:prstGeom prst="wedgeRoundRectCallout">
            <a:avLst>
              <a:gd name="adj1" fmla="val -99725"/>
              <a:gd name="adj2" fmla="val 13478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 citation information for this item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975526" y="1435423"/>
            <a:ext cx="2108200" cy="456877"/>
          </a:xfrm>
          <a:prstGeom prst="wedgeRoundRectCallout">
            <a:avLst>
              <a:gd name="adj1" fmla="val -87133"/>
              <a:gd name="adj2" fmla="val -58901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Share item link via email or social media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Apply the Entire Works or Chapters/Entries filter </a:t>
            </a:r>
            <a:r>
              <a:rPr lang="en-GB" sz="1800" dirty="0" smtClean="0"/>
              <a:t>to your previous search or browse results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Open a relevant resource</a:t>
            </a:r>
            <a:endParaRPr lang="en-GB" sz="18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Open the citation </a:t>
            </a:r>
            <a:r>
              <a:rPr lang="en-GB" sz="1800" dirty="0" smtClean="0"/>
              <a:t>for your chosen item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Navigate to the chapter level and download the PDF</a:t>
            </a:r>
            <a:endParaRPr lang="en-GB" sz="18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Creating a Profile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/>
          <a:lstStyle/>
          <a:p>
            <a:r>
              <a:rPr lang="en-US" dirty="0" smtClean="0"/>
              <a:t>Saving searches and managing lists 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0" name="Right Arrow 9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2" y="1739695"/>
            <a:ext cx="6570061" cy="324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/>
          </a:bodyPr>
          <a:lstStyle/>
          <a:p>
            <a:r>
              <a:rPr lang="de-CH" dirty="0" smtClean="0"/>
              <a:t>Creating a Profile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924818" y="210390"/>
            <a:ext cx="3042406" cy="1421766"/>
          </a:xfrm>
          <a:prstGeom prst="wedgeRoundRectCallout">
            <a:avLst>
              <a:gd name="adj1" fmla="val -67908"/>
              <a:gd name="adj2" fmla="val 6644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Click the </a:t>
            </a:r>
            <a:r>
              <a:rPr lang="en-GB" sz="1400" b="1" dirty="0" smtClean="0">
                <a:solidFill>
                  <a:schemeClr val="bg1"/>
                </a:solidFill>
              </a:rPr>
              <a:t>Profile </a:t>
            </a:r>
            <a:r>
              <a:rPr lang="en-GB" sz="1400" dirty="0" smtClean="0">
                <a:solidFill>
                  <a:schemeClr val="bg1"/>
                </a:solidFill>
              </a:rPr>
              <a:t>button and then click on the button </a:t>
            </a:r>
            <a:r>
              <a:rPr lang="en-GB" sz="1400" b="1" dirty="0" smtClean="0">
                <a:solidFill>
                  <a:schemeClr val="bg1"/>
                </a:solidFill>
              </a:rPr>
              <a:t>Create Profile</a:t>
            </a:r>
            <a:r>
              <a:rPr lang="en-GB" sz="1400" dirty="0" smtClean="0">
                <a:solidFill>
                  <a:schemeClr val="bg1"/>
                </a:solidFill>
              </a:rPr>
              <a:t>; fill in your details in the form that appears.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813755" y="3015038"/>
            <a:ext cx="2232127" cy="694574"/>
          </a:xfrm>
          <a:prstGeom prst="wedgeRoundRectCallout">
            <a:avLst>
              <a:gd name="adj1" fmla="val -61530"/>
              <a:gd name="adj2" fmla="val -2374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Once you’ve created your free profile, you can log in here at any time.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 smtClean="0"/>
              <a:t>Saving searches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5750" y="1369084"/>
            <a:ext cx="4286250" cy="3559767"/>
            <a:chOff x="2100098" y="1172439"/>
            <a:chExt cx="4286250" cy="35597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098" y="1172439"/>
              <a:ext cx="4286250" cy="355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0098" y="3361721"/>
              <a:ext cx="121992" cy="144583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5299587" y="285406"/>
            <a:ext cx="3633731" cy="1207230"/>
          </a:xfrm>
          <a:prstGeom prst="wedgeRoundRectCallout">
            <a:avLst>
              <a:gd name="adj1" fmla="val -77500"/>
              <a:gd name="adj2" fmla="val 9322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When you’re logged into your Profile and you are viewing your search results, click the </a:t>
            </a:r>
            <a:r>
              <a:rPr lang="en-GB" sz="1200" b="1" dirty="0" smtClean="0">
                <a:solidFill>
                  <a:schemeClr val="bg1"/>
                </a:solidFill>
              </a:rPr>
              <a:t>Save Search </a:t>
            </a:r>
            <a:r>
              <a:rPr lang="en-GB" sz="1200" dirty="0" smtClean="0">
                <a:solidFill>
                  <a:schemeClr val="bg1"/>
                </a:solidFill>
              </a:rPr>
              <a:t>icon to save your search criteria, so that you can quickly re-run the same search again later.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When logged in to your Profile, you can add resources to </a:t>
            </a:r>
            <a:r>
              <a:rPr lang="en-GB" sz="1200" b="1" dirty="0" smtClean="0">
                <a:solidFill>
                  <a:schemeClr val="bg1"/>
                </a:solidFill>
              </a:rPr>
              <a:t>My Lists</a:t>
            </a:r>
            <a:r>
              <a:rPr lang="en-GB" sz="1200" dirty="0" smtClean="0">
                <a:solidFill>
                  <a:schemeClr val="bg1"/>
                </a:solidFill>
              </a:rPr>
              <a:t> in order to save items of interest for later.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323200"/>
            <a:ext cx="5117427" cy="361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146800" y="1533865"/>
            <a:ext cx="2910414" cy="593241"/>
          </a:xfrm>
          <a:prstGeom prst="wedgeRoundRectCallout">
            <a:avLst>
              <a:gd name="adj1" fmla="val -112185"/>
              <a:gd name="adj2" fmla="val -5325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On any resource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1400" dirty="0" smtClean="0">
                <a:solidFill>
                  <a:schemeClr val="bg1"/>
                </a:solidFill>
              </a:rPr>
              <a:t>page, click the </a:t>
            </a:r>
            <a:r>
              <a:rPr lang="en-GB" sz="1400" b="1" dirty="0" smtClean="0">
                <a:solidFill>
                  <a:schemeClr val="bg1"/>
                </a:solidFill>
              </a:rPr>
              <a:t>Add to My Lists </a:t>
            </a:r>
            <a:r>
              <a:rPr lang="en-GB" sz="1400" dirty="0" smtClean="0">
                <a:solidFill>
                  <a:schemeClr val="bg1"/>
                </a:solidFill>
              </a:rPr>
              <a:t>icon.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975" y="1867863"/>
            <a:ext cx="1759345" cy="296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6146800" y="2536292"/>
            <a:ext cx="2910414" cy="1304188"/>
          </a:xfrm>
          <a:prstGeom prst="wedgeRoundRectCallout">
            <a:avLst>
              <a:gd name="adj1" fmla="val -64011"/>
              <a:gd name="adj2" fmla="val -2378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the pop-up window appears, choose an existing list to add your resource to, or create a new list.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5" y="2915920"/>
            <a:ext cx="4023178" cy="212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289" y="2618770"/>
            <a:ext cx="3593406" cy="24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5" y="1266976"/>
            <a:ext cx="4125125" cy="1477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Profile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530108" y="1744082"/>
            <a:ext cx="1441121" cy="666017"/>
          </a:xfrm>
          <a:prstGeom prst="wedgeRoundRectCallout">
            <a:avLst>
              <a:gd name="adj1" fmla="val 21463"/>
              <a:gd name="adj2" fmla="val 9043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My Lists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53301" y="1215655"/>
            <a:ext cx="2371691" cy="985774"/>
          </a:xfrm>
          <a:prstGeom prst="wedgeRoundRectCallout">
            <a:avLst>
              <a:gd name="adj1" fmla="val -84803"/>
              <a:gd name="adj2" fmla="val -20509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You can access your lists and saved searches by clicking on </a:t>
            </a:r>
            <a:r>
              <a:rPr lang="en-GB" sz="1000" b="1" dirty="0" smtClean="0">
                <a:solidFill>
                  <a:schemeClr val="bg1"/>
                </a:solidFill>
              </a:rPr>
              <a:t>My Profile </a:t>
            </a:r>
            <a:r>
              <a:rPr lang="en-GB" sz="1000" dirty="0" smtClean="0">
                <a:solidFill>
                  <a:schemeClr val="bg1"/>
                </a:solidFill>
              </a:rPr>
              <a:t>from any page when you are logged in.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511803" y="4274205"/>
            <a:ext cx="1814539" cy="666017"/>
          </a:xfrm>
          <a:prstGeom prst="wedgeRoundRectCallout">
            <a:avLst>
              <a:gd name="adj1" fmla="val -76378"/>
              <a:gd name="adj2" fmla="val -1939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My Searches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Create your free profile </a:t>
            </a:r>
            <a:r>
              <a:rPr lang="en-GB" sz="1800" dirty="0"/>
              <a:t>from any page of </a:t>
            </a:r>
            <a:r>
              <a:rPr lang="en-GB" sz="1800" dirty="0" smtClean="0"/>
              <a:t>the </a:t>
            </a:r>
            <a:r>
              <a:rPr lang="en-GB" sz="1800" i="1" dirty="0" smtClean="0"/>
              <a:t>SAGE Knowledge </a:t>
            </a:r>
            <a:r>
              <a:rPr lang="en-GB" sz="1800" dirty="0" smtClean="0"/>
              <a:t>platform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Save a search </a:t>
            </a:r>
            <a:r>
              <a:rPr lang="en-GB" sz="1800" dirty="0"/>
              <a:t>b</a:t>
            </a:r>
            <a:r>
              <a:rPr lang="en-GB" sz="1800" dirty="0" smtClean="0"/>
              <a:t>ased upon a current assignment or project</a:t>
            </a:r>
            <a:endParaRPr lang="en-GB" sz="1800" b="1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Save one resource </a:t>
            </a:r>
            <a:r>
              <a:rPr lang="en-GB" sz="1800" dirty="0" smtClean="0"/>
              <a:t>to My Lists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Find your new list and saved item </a:t>
            </a:r>
            <a:r>
              <a:rPr lang="en-GB" sz="2000" dirty="0" smtClean="0"/>
              <a:t>via My Profile</a:t>
            </a:r>
            <a:endParaRPr lang="en-GB" sz="20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Want to learn more?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341060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are in Europe, the Middle East, Africa, Asia, or Oceania, you can explore more of our training resources </a:t>
            </a:r>
            <a:r>
              <a:rPr lang="en-GB" b="1" u="sng" dirty="0">
                <a:hlinkClick r:id="rId2"/>
              </a:rPr>
              <a:t>here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are in North America, Latin America, or the Caribbean, you can explore more of our training resources </a:t>
            </a:r>
            <a:r>
              <a:rPr lang="en-GB" b="1" u="sng" dirty="0">
                <a:hlinkClick r:id="rId3"/>
              </a:rPr>
              <a:t>here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737581"/>
            <a:ext cx="8572660" cy="1102519"/>
          </a:xfrm>
        </p:spPr>
        <p:txBody>
          <a:bodyPr/>
          <a:lstStyle/>
          <a:p>
            <a:r>
              <a:rPr lang="en-US" sz="4000" b="1" dirty="0" smtClean="0"/>
              <a:t>Using this presentation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546" y="1685045"/>
            <a:ext cx="7772400" cy="3211419"/>
          </a:xfrm>
        </p:spPr>
        <p:txBody>
          <a:bodyPr>
            <a:normAutofit/>
          </a:bodyPr>
          <a:lstStyle/>
          <a:p>
            <a:r>
              <a:rPr lang="en-US" sz="2800" dirty="0"/>
              <a:t>N</a:t>
            </a:r>
            <a:r>
              <a:rPr lang="en-US" sz="2800" dirty="0" smtClean="0"/>
              <a:t>avigate to a specific section using the interactive links on the next slide, </a:t>
            </a:r>
            <a:r>
              <a:rPr lang="en-US" sz="2800" b="1" dirty="0" smtClean="0"/>
              <a:t>OR</a:t>
            </a:r>
          </a:p>
          <a:p>
            <a:r>
              <a:rPr lang="en-US" sz="2800" dirty="0" smtClean="0"/>
              <a:t>Follow along slide-by slide</a:t>
            </a:r>
          </a:p>
          <a:p>
            <a:endParaRPr lang="en-US" sz="2800" dirty="0"/>
          </a:p>
          <a:p>
            <a:r>
              <a:rPr lang="en-US" sz="2800" dirty="0" smtClean="0"/>
              <a:t>We recommend you view this PowerPoint in </a:t>
            </a:r>
            <a:r>
              <a:rPr lang="en-US" sz="2800" b="1" dirty="0" smtClean="0"/>
              <a:t>Presentation mode</a:t>
            </a:r>
            <a:r>
              <a:rPr lang="en-US" sz="2800" dirty="0" smtClean="0"/>
              <a:t> for the best experience.</a:t>
            </a:r>
            <a:endParaRPr lang="en-US" sz="2800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Thank you for watching!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8888" y="108317"/>
            <a:ext cx="267330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Contents</a:t>
            </a:r>
            <a:endParaRPr lang="en-US" sz="40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5611" y="1417313"/>
            <a:ext cx="8393845" cy="3211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chemeClr val="accent6"/>
                </a:solidFill>
                <a:hlinkClick r:id="rId2" action="ppaction://hlinksldjump"/>
              </a:rPr>
              <a:t>Introduction to the product</a:t>
            </a:r>
            <a:endParaRPr lang="en-US" sz="2300" b="1" dirty="0" smtClean="0">
              <a:solidFill>
                <a:schemeClr val="accent6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it? What’s in it? Who is it for?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3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hlinkClick r:id="rId3" action="ppaction://hlinksldjump"/>
              </a:rPr>
              <a:t>Getting started on the platform</a:t>
            </a:r>
            <a:endParaRPr lang="en-US" sz="2300" b="1" dirty="0" smtClean="0"/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homepage, browsing and searching, and the results page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4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chemeClr val="accent6"/>
                </a:solidFill>
                <a:hlinkClick r:id="rId5" action="ppaction://hlinksldjump"/>
              </a:rPr>
              <a:t>The resource page</a:t>
            </a:r>
            <a:endParaRPr lang="en-US" sz="2300" b="1" dirty="0" smtClean="0">
              <a:solidFill>
                <a:schemeClr val="accent6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Entire works and chapters and entries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4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hlinkClick r:id="rId4" action="ppaction://hlinksldjump"/>
              </a:rPr>
              <a:t>Creating a Profile</a:t>
            </a:r>
            <a:endParaRPr lang="en-US" sz="2300" b="1" dirty="0" smtClean="0"/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Saving searches and managing lists</a:t>
            </a:r>
          </a:p>
          <a:p>
            <a:pPr marL="457200" indent="-457200" fontAlgn="auto">
              <a:spcAft>
                <a:spcPts val="0"/>
              </a:spcAft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  <p:pic>
        <p:nvPicPr>
          <p:cNvPr id="8" name="Picture 7" descr="rock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 smtClean="0"/>
              <a:t>Introduction to the product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 smtClean="0"/>
              <a:t>What is it? What’s in it? Who is it for?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383459"/>
            <a:ext cx="8472948" cy="4409768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2000" b="1" i="1" dirty="0"/>
              <a:t>SAGE </a:t>
            </a:r>
            <a:r>
              <a:rPr lang="en-GB" sz="2000" b="1" i="1" dirty="0" smtClean="0"/>
              <a:t>Knowledge </a:t>
            </a:r>
            <a:r>
              <a:rPr lang="en-GB" sz="2000" dirty="0" smtClean="0"/>
              <a:t>is where we host all our online book and reference content, ideal for learning new theories, concepts, debates and applications in your subject area.</a:t>
            </a:r>
          </a:p>
          <a:p>
            <a:pPr algn="ctr"/>
            <a:endParaRPr lang="en-GB" sz="900" dirty="0"/>
          </a:p>
          <a:p>
            <a:pPr algn="ctr"/>
            <a:r>
              <a:rPr lang="en-GB" sz="2000" i="1" dirty="0" smtClean="0"/>
              <a:t>SAGE Knowledge </a:t>
            </a:r>
            <a:r>
              <a:rPr lang="en-GB" sz="2000" dirty="0" smtClean="0"/>
              <a:t>content covers the following subject areas:</a:t>
            </a:r>
          </a:p>
          <a:p>
            <a:pPr algn="ctr"/>
            <a:endParaRPr lang="en-GB" sz="20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20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3200" b="1" u="sng" dirty="0"/>
          </a:p>
          <a:p>
            <a:pPr algn="ctr"/>
            <a:r>
              <a:rPr lang="en-GB" sz="2000" b="1" u="sng" dirty="0" smtClean="0"/>
              <a:t>http://sk.sagepub.com</a:t>
            </a:r>
            <a:endParaRPr lang="en-GB" sz="20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109545" y="4225414"/>
            <a:ext cx="2976530" cy="56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210392" y="2366700"/>
            <a:ext cx="34684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Business &amp; Management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Counseling &amp; Psychotherapy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Criminology &amp; Criminal Justice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Education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Geography, Earth &amp; Environmental Science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6815" y="2366700"/>
            <a:ext cx="34684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Health &amp; Social Care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Media, Communication &amp; Cultural Studies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Politics &amp; International Relations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Psychology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Sociology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75761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Full access to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includes over 4,000 books and over 600 reference items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However, the content you can access through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depend on the subscription at your library;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t’s possible your library does </a:t>
            </a:r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not subscribe to all the content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If you do not have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access to a particular item, you will see the following icon next to it in the search results: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aren’t sure which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content you have access to at your                      institution,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check with your library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473" y="2947623"/>
            <a:ext cx="266759" cy="2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Who is it for?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257" y="1221599"/>
            <a:ext cx="8229600" cy="3615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</a:t>
            </a: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researchers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Learn more about key topics in your subject area, at all levels of study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Get multiple perspectives on topics from SAGE authors all around the world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Save items to lists to keep track of useful information for your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Download citation information for easy referencing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Discover new resources with ‘Similar content’ recommendations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Introduce students to high-quality content from well-known experts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Create engaging reading lists for your classes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Ensure students get easy access to full-text titles on- and                                       off-campus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Allow all students to access whenever, wherever, with unlimited simultaneous users and a mobile-responsive design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50B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Getting started on the platform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The homepage, browsing, searching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12772</TotalTime>
  <Words>1356</Words>
  <Application>Microsoft Office PowerPoint</Application>
  <PresentationFormat>On-screen Show (16:9)</PresentationFormat>
  <Paragraphs>153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ＭＳ Ｐゴシック</vt:lpstr>
      <vt:lpstr>Arial</vt:lpstr>
      <vt:lpstr>Calibri</vt:lpstr>
      <vt:lpstr>Wingdings</vt:lpstr>
      <vt:lpstr>New Master Slides widescreen</vt:lpstr>
      <vt:lpstr>PowerPoint Presentation</vt:lpstr>
      <vt:lpstr>PowerPoint Presentation</vt:lpstr>
      <vt:lpstr>Using this presentation</vt:lpstr>
      <vt:lpstr>PowerPoint Presentation</vt:lpstr>
      <vt:lpstr>Introduction to the product</vt:lpstr>
      <vt:lpstr>PowerPoint Presentation</vt:lpstr>
      <vt:lpstr>What’s in it?</vt:lpstr>
      <vt:lpstr>Who is it for?</vt:lpstr>
      <vt:lpstr>Getting started on the platform</vt:lpstr>
      <vt:lpstr>The SAGE Knowledge homepage</vt:lpstr>
      <vt:lpstr>Browsing by  Subject</vt:lpstr>
      <vt:lpstr>Browsing by  Content Type</vt:lpstr>
      <vt:lpstr>Using the Quick search</vt:lpstr>
      <vt:lpstr>Using the Advanced search</vt:lpstr>
      <vt:lpstr>Viewing your results</vt:lpstr>
      <vt:lpstr>Applying your learning</vt:lpstr>
      <vt:lpstr>The resource page</vt:lpstr>
      <vt:lpstr>Entire Works</vt:lpstr>
      <vt:lpstr>Chapters and Entries</vt:lpstr>
      <vt:lpstr>Entire Work page</vt:lpstr>
      <vt:lpstr>Chapter and Entry page</vt:lpstr>
      <vt:lpstr>Applying your learning</vt:lpstr>
      <vt:lpstr>Creating a Profile</vt:lpstr>
      <vt:lpstr>Creating a Profile</vt:lpstr>
      <vt:lpstr>Saving searches</vt:lpstr>
      <vt:lpstr>Managing lists</vt:lpstr>
      <vt:lpstr>Managing your Profile</vt:lpstr>
      <vt:lpstr>Applying your learning</vt:lpstr>
      <vt:lpstr>Want to learn more?</vt:lpstr>
      <vt:lpstr>Thank you for watching!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Rebecca Evans</cp:lastModifiedBy>
  <cp:revision>720</cp:revision>
  <dcterms:created xsi:type="dcterms:W3CDTF">2012-11-12T22:03:53Z</dcterms:created>
  <dcterms:modified xsi:type="dcterms:W3CDTF">2019-08-28T13:20:59Z</dcterms:modified>
</cp:coreProperties>
</file>