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41"/>
  </p:notesMasterIdLst>
  <p:handoutMasterIdLst>
    <p:handoutMasterId r:id="rId42"/>
  </p:handoutMasterIdLst>
  <p:sldIdLst>
    <p:sldId id="449" r:id="rId2"/>
    <p:sldId id="516" r:id="rId3"/>
    <p:sldId id="543" r:id="rId4"/>
    <p:sldId id="514" r:id="rId5"/>
    <p:sldId id="466" r:id="rId6"/>
    <p:sldId id="521" r:id="rId7"/>
    <p:sldId id="522" r:id="rId8"/>
    <p:sldId id="542" r:id="rId9"/>
    <p:sldId id="561" r:id="rId10"/>
    <p:sldId id="520" r:id="rId11"/>
    <p:sldId id="518" r:id="rId12"/>
    <p:sldId id="523" r:id="rId13"/>
    <p:sldId id="524" r:id="rId14"/>
    <p:sldId id="525" r:id="rId15"/>
    <p:sldId id="484" r:id="rId16"/>
    <p:sldId id="562" r:id="rId17"/>
    <p:sldId id="526" r:id="rId18"/>
    <p:sldId id="530" r:id="rId19"/>
    <p:sldId id="486" r:id="rId20"/>
    <p:sldId id="527" r:id="rId21"/>
    <p:sldId id="487" r:id="rId22"/>
    <p:sldId id="559" r:id="rId23"/>
    <p:sldId id="551" r:id="rId24"/>
    <p:sldId id="552" r:id="rId25"/>
    <p:sldId id="531" r:id="rId26"/>
    <p:sldId id="528" r:id="rId27"/>
    <p:sldId id="538" r:id="rId28"/>
    <p:sldId id="537" r:id="rId29"/>
    <p:sldId id="563" r:id="rId30"/>
    <p:sldId id="554" r:id="rId31"/>
    <p:sldId id="499" r:id="rId32"/>
    <p:sldId id="500" r:id="rId33"/>
    <p:sldId id="501" r:id="rId34"/>
    <p:sldId id="564" r:id="rId35"/>
    <p:sldId id="566" r:id="rId36"/>
    <p:sldId id="560" r:id="rId37"/>
    <p:sldId id="558" r:id="rId38"/>
    <p:sldId id="517" r:id="rId39"/>
    <p:sldId id="510" r:id="rId40"/>
  </p:sldIdLst>
  <p:sldSz cx="9144000" cy="5143500" type="screen16x9"/>
  <p:notesSz cx="6889750" cy="1002188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Turner" initials="CT" lastIdx="5" clrIdx="0">
    <p:extLst>
      <p:ext uri="{19B8F6BF-5375-455C-9EA6-DF929625EA0E}">
        <p15:presenceInfo xmlns:p15="http://schemas.microsoft.com/office/powerpoint/2012/main" userId="S-1-5-21-602089608-2055347256-1435325219-64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2C3"/>
    <a:srgbClr val="F0536B"/>
    <a:srgbClr val="44FFFF"/>
    <a:srgbClr val="000000"/>
    <a:srgbClr val="65B65A"/>
    <a:srgbClr val="5A2359"/>
    <a:srgbClr val="F0536A"/>
    <a:srgbClr val="F2F2F2"/>
    <a:srgbClr val="E10598"/>
    <a:srgbClr val="708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9631" autoAdjust="0"/>
  </p:normalViewPr>
  <p:slideViewPr>
    <p:cSldViewPr snapToGrid="0" snapToObjects="1">
      <p:cViewPr varScale="1">
        <p:scale>
          <a:sx n="113" d="100"/>
          <a:sy n="113" d="100"/>
        </p:scale>
        <p:origin x="658" y="9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3" d="2"/>
        <a:sy n="3" d="2"/>
      </p:scale>
      <p:origin x="0" y="0"/>
    </p:cViewPr>
  </p:notesTextViewPr>
  <p:gridSpacing cx="72237" cy="7223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832" y="0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 smtClean="0"/>
            </a:lvl1pPr>
          </a:lstStyle>
          <a:p>
            <a:pPr>
              <a:defRPr/>
            </a:pPr>
            <a:fld id="{B1D2B90C-776D-469A-A8A2-18DE75BD3603}" type="datetimeFigureOut">
              <a:rPr lang="en-GB"/>
              <a:pPr>
                <a:defRPr/>
              </a:pPr>
              <a:t>28/08/2019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30"/>
            <a:ext cx="2986309" cy="50165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832" y="9518630"/>
            <a:ext cx="2986309" cy="50165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645871-7ABB-47CC-AF40-5207FD0B0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5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832" y="0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6308773-B399-475F-B46D-C9B103CD1E7E}" type="datetimeFigureOut">
              <a:rPr lang="en-GB"/>
              <a:pPr>
                <a:defRPr/>
              </a:pPr>
              <a:t>28/08/2019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4" tIns="46232" rIns="92464" bIns="46232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4" y="4760118"/>
            <a:ext cx="5512444" cy="4510090"/>
          </a:xfrm>
          <a:prstGeom prst="rect">
            <a:avLst/>
          </a:prstGeom>
        </p:spPr>
        <p:txBody>
          <a:bodyPr vert="horz" lIns="92464" tIns="46232" rIns="92464" bIns="4623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30"/>
            <a:ext cx="2986309" cy="50165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832" y="9518630"/>
            <a:ext cx="2986309" cy="50165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4915706-070A-4707-AA18-DDF182020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915706-070A-4707-AA18-DDF1820200B2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37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3" y="787401"/>
            <a:ext cx="8518596" cy="3521038"/>
          </a:xfrm>
        </p:spPr>
        <p:txBody>
          <a:bodyPr>
            <a:normAutofit/>
          </a:bodyPr>
          <a:lstStyle>
            <a:lvl1pPr marL="0" indent="0" algn="r"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3" descr="M:\TEMPLATES\SLIDE SHOWS\POWERPOINT TEMPLATE\2017\SAGE Publishing Logo_white_30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41" y="4405879"/>
            <a:ext cx="1501422" cy="5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4" name="Picture 20" descr="M:\TEMPLATES\SLIDE SHOWS\New Powerpoint Master Slides\Logos\Logos 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" y="391320"/>
            <a:ext cx="3870555" cy="5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M:\TEMPLATES\SLIDE SHOWS\New Powerpoint Master Slides\Logos\Logos RGB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" y="413915"/>
            <a:ext cx="6465971" cy="5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10820" y="397593"/>
            <a:ext cx="5674209" cy="982111"/>
            <a:chOff x="410820" y="397593"/>
            <a:chExt cx="5674209" cy="982111"/>
          </a:xfrm>
        </p:grpSpPr>
        <p:pic>
          <p:nvPicPr>
            <p:cNvPr id="3" name="Picture 2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49"/>
            <a:stretch/>
          </p:blipFill>
          <p:spPr>
            <a:xfrm>
              <a:off x="410820" y="397593"/>
              <a:ext cx="4586257" cy="575621"/>
            </a:xfrm>
            <a:prstGeom prst="rect">
              <a:avLst/>
            </a:prstGeom>
          </p:spPr>
        </p:pic>
        <p:pic>
          <p:nvPicPr>
            <p:cNvPr id="5" name="Picture 4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50"/>
            <a:stretch/>
          </p:blipFill>
          <p:spPr>
            <a:xfrm>
              <a:off x="2201801" y="804083"/>
              <a:ext cx="3883228" cy="5756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82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3" name="Picture 27" descr="M:\TEMPLATES\SLIDE SHOWS\New Powerpoint Master Slides\Logos\Logos RGB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6" y="387272"/>
            <a:ext cx="3276000" cy="5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31" descr="M:\TEMPLATES\SLIDE SHOWS\New Powerpoint Master Slides\Logos\Logos RGB1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7" y="370407"/>
            <a:ext cx="4840313" cy="6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M:\TEMPLATES\SLIDE SHOWS\New Powerpoint Master Slides\Logos\Logos RGB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407435"/>
            <a:ext cx="4232274" cy="5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-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3950"/>
            <a:ext cx="7772400" cy="1102519"/>
          </a:xfrm>
        </p:spPr>
        <p:txBody>
          <a:bodyPr>
            <a:noAutofit/>
          </a:bodyPr>
          <a:lstStyle>
            <a:lvl1pPr algn="l">
              <a:defRPr sz="6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00282"/>
            <a:ext cx="7772400" cy="51909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85800" y="2952750"/>
            <a:ext cx="7772400" cy="5810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73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38431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4279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8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91225" y="1437624"/>
            <a:ext cx="2695574" cy="1400826"/>
          </a:xfrm>
          <a:prstGeom prst="wedgeRoundRectCallout">
            <a:avLst>
              <a:gd name="adj1" fmla="val 8962"/>
              <a:gd name="adj2" fmla="val 8524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566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35701"/>
            <a:ext cx="2695574" cy="1400826"/>
          </a:xfrm>
          <a:prstGeom prst="wedgeRoundRectCallout">
            <a:avLst>
              <a:gd name="adj1" fmla="val -7999"/>
              <a:gd name="adj2" fmla="val 7776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881548" y="676275"/>
            <a:ext cx="7380907" cy="3257550"/>
          </a:xfrm>
          <a:prstGeom prst="roundRect">
            <a:avLst>
              <a:gd name="adj" fmla="val 97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wrap="square" lIns="365760" tIns="274320" rIns="365760" bIns="274320"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0"/>
          </p:nvPr>
        </p:nvSpPr>
        <p:spPr>
          <a:xfrm>
            <a:off x="468313" y="1437085"/>
            <a:ext cx="8218487" cy="286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99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8" r:id="rId2"/>
    <p:sldLayoutId id="2147483657" r:id="rId3"/>
    <p:sldLayoutId id="2147483680" r:id="rId4"/>
    <p:sldLayoutId id="2147483658" r:id="rId5"/>
    <p:sldLayoutId id="2147483673" r:id="rId6"/>
    <p:sldLayoutId id="2147483674" r:id="rId7"/>
    <p:sldLayoutId id="2147483670" r:id="rId8"/>
    <p:sldLayoutId id="2147483675" r:id="rId9"/>
    <p:sldLayoutId id="2147483671" r:id="rId10"/>
    <p:sldLayoutId id="2147483682" r:id="rId11"/>
    <p:sldLayoutId id="2147483684" r:id="rId12"/>
    <p:sldLayoutId id="2147483681" r:id="rId13"/>
    <p:sldLayoutId id="2147483685" r:id="rId14"/>
    <p:sldLayoutId id="2147483687" r:id="rId15"/>
    <p:sldLayoutId id="2147483683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k.sagepub.com/case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sk.sagepub.com/video" TargetMode="External"/><Relationship Id="rId5" Type="http://schemas.openxmlformats.org/officeDocument/2006/relationships/hyperlink" Target="http://sk.sagepub.com/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hyperlink" Target="http://sk.sagepub.com/video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journals.sagepub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sk.sagepub.com/video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us.sagepub.com/en-us/nam/training-resource-center" TargetMode="External"/><Relationship Id="rId2" Type="http://schemas.openxmlformats.org/officeDocument/2006/relationships/hyperlink" Target="https://uk.sagepub.com/en-gb/eur/training-resource-centre" TargetMode="Externa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slide" Target="slide31.xml"/><Relationship Id="rId4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uk.sagepub.com/en-gb/eur/sage-white-papers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sk.sagepub.com/video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0131" y="787400"/>
            <a:ext cx="6378827" cy="4005263"/>
          </a:xfrm>
        </p:spPr>
        <p:txBody>
          <a:bodyPr>
            <a:normAutofit/>
          </a:bodyPr>
          <a:lstStyle/>
          <a:p>
            <a:pPr>
              <a:lnSpc>
                <a:spcPts val="6400"/>
              </a:lnSpc>
            </a:pPr>
            <a:r>
              <a:rPr lang="en-GB" sz="6000" dirty="0"/>
              <a:t>let your training</a:t>
            </a:r>
            <a:br>
              <a:rPr lang="en-GB" sz="6000" dirty="0"/>
            </a:br>
            <a:r>
              <a:rPr lang="en-GB" sz="6000" dirty="0"/>
              <a:t>journey begin</a:t>
            </a:r>
          </a:p>
        </p:txBody>
      </p:sp>
      <p:pic>
        <p:nvPicPr>
          <p:cNvPr id="3" name="Picture 2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861">
            <a:off x="-710889" y="1167526"/>
            <a:ext cx="3874497" cy="53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it?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01295" y="1373931"/>
            <a:ext cx="1524000" cy="1202658"/>
          </a:xfrm>
          <a:prstGeom prst="wedgeRoundRectCallout">
            <a:avLst>
              <a:gd name="adj1" fmla="val -9097"/>
              <a:gd name="adj2" fmla="val 83423"/>
              <a:gd name="adj3" fmla="val 16667"/>
            </a:avLst>
          </a:prstGeom>
          <a:noFill/>
          <a:ln w="44450">
            <a:solidFill>
              <a:srgbClr val="50B2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100" b="1" dirty="0">
              <a:solidFill>
                <a:srgbClr val="00239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037" y="1476189"/>
            <a:ext cx="14927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 &amp; Management</a:t>
            </a:r>
          </a:p>
          <a:p>
            <a:pPr algn="ctr"/>
            <a:endParaRPr lang="en-GB" sz="1100" b="1" dirty="0"/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Videos: 558</a:t>
            </a: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Hours 150+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32151" y="1400731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Politics &amp; International Relations</a:t>
            </a:r>
          </a:p>
          <a:p>
            <a:pPr algn="ctr"/>
            <a:endParaRPr lang="en-GB" sz="1100" b="1" dirty="0"/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Videos: 313</a:t>
            </a: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Hours: 130+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52427" y="1533924"/>
            <a:ext cx="1481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Psychology</a:t>
            </a:r>
          </a:p>
          <a:p>
            <a:pPr algn="ctr"/>
            <a:endParaRPr lang="en-GB" sz="1100" b="1" dirty="0"/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Videos: 426</a:t>
            </a: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Hours: 130+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80311" y="1482854"/>
            <a:ext cx="15510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Counseling</a:t>
            </a: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Psychotherapy</a:t>
            </a:r>
          </a:p>
          <a:p>
            <a:pPr algn="ctr"/>
            <a:endParaRPr lang="en-GB" sz="1100" b="1" dirty="0">
              <a:solidFill>
                <a:srgbClr val="F0536B"/>
              </a:solidFill>
            </a:endParaRP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Videos: 479</a:t>
            </a: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Hours: 140+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0520" y="3425157"/>
            <a:ext cx="1546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Education</a:t>
            </a:r>
          </a:p>
          <a:p>
            <a:pPr algn="ctr"/>
            <a:endParaRPr lang="en-GB" sz="1100" b="1" dirty="0">
              <a:solidFill>
                <a:srgbClr val="F0536B"/>
              </a:solidFill>
            </a:endParaRP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Videos: 548</a:t>
            </a: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Hours: 140+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0613" y="3261908"/>
            <a:ext cx="1462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Media, Communication, &amp; Cultural Studies</a:t>
            </a:r>
          </a:p>
          <a:p>
            <a:pPr algn="ctr"/>
            <a:endParaRPr lang="en-GB" sz="1100" b="1" dirty="0"/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Videos: 575</a:t>
            </a: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Hours: 140+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54739" y="3431184"/>
            <a:ext cx="1545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Sociology</a:t>
            </a:r>
          </a:p>
          <a:p>
            <a:pPr algn="ctr"/>
            <a:endParaRPr lang="en-GB" sz="1100" b="1" dirty="0"/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Videos: 330</a:t>
            </a: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Hours: 120+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69475" y="3346543"/>
            <a:ext cx="15511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Criminology &amp; Criminal Justice</a:t>
            </a:r>
          </a:p>
          <a:p>
            <a:pPr algn="ctr"/>
            <a:endParaRPr lang="en-GB" sz="1100" b="1" dirty="0"/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Videos: 548</a:t>
            </a: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Hours: 120+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1954739" y="1365206"/>
            <a:ext cx="1568244" cy="1243721"/>
          </a:xfrm>
          <a:prstGeom prst="wedgeRoundRectCallout">
            <a:avLst>
              <a:gd name="adj1" fmla="val -8452"/>
              <a:gd name="adj2" fmla="val 83423"/>
              <a:gd name="adj3" fmla="val 16667"/>
            </a:avLst>
          </a:prstGeom>
          <a:noFill/>
          <a:ln w="44450">
            <a:solidFill>
              <a:srgbClr val="50B2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100" b="1" dirty="0">
              <a:solidFill>
                <a:srgbClr val="002395"/>
              </a:solidFill>
            </a:endParaRPr>
          </a:p>
        </p:txBody>
      </p:sp>
      <p:sp>
        <p:nvSpPr>
          <p:cNvPr id="34" name="Rounded Rectangular Callout 33"/>
          <p:cNvSpPr/>
          <p:nvPr/>
        </p:nvSpPr>
        <p:spPr>
          <a:xfrm>
            <a:off x="3769475" y="1332868"/>
            <a:ext cx="1568244" cy="1243721"/>
          </a:xfrm>
          <a:prstGeom prst="wedgeRoundRectCallout">
            <a:avLst>
              <a:gd name="adj1" fmla="val -8452"/>
              <a:gd name="adj2" fmla="val 83423"/>
              <a:gd name="adj3" fmla="val 16667"/>
            </a:avLst>
          </a:prstGeom>
          <a:noFill/>
          <a:ln w="44450">
            <a:solidFill>
              <a:srgbClr val="50B2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100" b="1" dirty="0">
              <a:solidFill>
                <a:srgbClr val="002395"/>
              </a:solidFill>
            </a:endParaRPr>
          </a:p>
        </p:txBody>
      </p:sp>
      <p:sp>
        <p:nvSpPr>
          <p:cNvPr id="35" name="Rounded Rectangular Callout 34"/>
          <p:cNvSpPr/>
          <p:nvPr/>
        </p:nvSpPr>
        <p:spPr>
          <a:xfrm>
            <a:off x="5567163" y="1325622"/>
            <a:ext cx="1568244" cy="1243721"/>
          </a:xfrm>
          <a:prstGeom prst="wedgeRoundRectCallout">
            <a:avLst>
              <a:gd name="adj1" fmla="val -8452"/>
              <a:gd name="adj2" fmla="val 83423"/>
              <a:gd name="adj3" fmla="val 16667"/>
            </a:avLst>
          </a:prstGeom>
          <a:noFill/>
          <a:ln w="44450">
            <a:solidFill>
              <a:srgbClr val="50B2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100" b="1" dirty="0">
              <a:solidFill>
                <a:srgbClr val="002395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5567163" y="3188018"/>
            <a:ext cx="1568244" cy="1243721"/>
          </a:xfrm>
          <a:prstGeom prst="wedgeRoundRectCallout">
            <a:avLst>
              <a:gd name="adj1" fmla="val -8452"/>
              <a:gd name="adj2" fmla="val 83423"/>
              <a:gd name="adj3" fmla="val 16667"/>
            </a:avLst>
          </a:prstGeom>
          <a:noFill/>
          <a:ln w="44450">
            <a:solidFill>
              <a:srgbClr val="50B2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100" b="1" dirty="0">
              <a:solidFill>
                <a:srgbClr val="002395"/>
              </a:solidFill>
            </a:endParaRPr>
          </a:p>
        </p:txBody>
      </p:sp>
      <p:sp>
        <p:nvSpPr>
          <p:cNvPr id="37" name="Rounded Rectangular Callout 36"/>
          <p:cNvSpPr/>
          <p:nvPr/>
        </p:nvSpPr>
        <p:spPr>
          <a:xfrm>
            <a:off x="1954739" y="3194045"/>
            <a:ext cx="1568244" cy="1243721"/>
          </a:xfrm>
          <a:prstGeom prst="wedgeRoundRectCallout">
            <a:avLst>
              <a:gd name="adj1" fmla="val -8452"/>
              <a:gd name="adj2" fmla="val 83423"/>
              <a:gd name="adj3" fmla="val 16667"/>
            </a:avLst>
          </a:prstGeom>
          <a:noFill/>
          <a:ln w="44450">
            <a:solidFill>
              <a:srgbClr val="50B2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100" b="1" dirty="0">
              <a:solidFill>
                <a:srgbClr val="002395"/>
              </a:solidFill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201295" y="3194046"/>
            <a:ext cx="1568244" cy="1243721"/>
          </a:xfrm>
          <a:prstGeom prst="wedgeRoundRectCallout">
            <a:avLst>
              <a:gd name="adj1" fmla="val -8452"/>
              <a:gd name="adj2" fmla="val 83423"/>
              <a:gd name="adj3" fmla="val 16667"/>
            </a:avLst>
          </a:prstGeom>
          <a:noFill/>
          <a:ln w="44450">
            <a:solidFill>
              <a:srgbClr val="50B2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100" b="1" dirty="0">
              <a:solidFill>
                <a:srgbClr val="002395"/>
              </a:solidFill>
            </a:endParaRPr>
          </a:p>
        </p:txBody>
      </p:sp>
      <p:sp>
        <p:nvSpPr>
          <p:cNvPr id="39" name="Rounded Rectangular Callout 38"/>
          <p:cNvSpPr/>
          <p:nvPr/>
        </p:nvSpPr>
        <p:spPr>
          <a:xfrm>
            <a:off x="3752427" y="3194043"/>
            <a:ext cx="1568244" cy="1243721"/>
          </a:xfrm>
          <a:prstGeom prst="wedgeRoundRectCallout">
            <a:avLst>
              <a:gd name="adj1" fmla="val -8452"/>
              <a:gd name="adj2" fmla="val 83423"/>
              <a:gd name="adj3" fmla="val 16667"/>
            </a:avLst>
          </a:prstGeom>
          <a:noFill/>
          <a:ln w="44450">
            <a:solidFill>
              <a:srgbClr val="50B2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100" b="1" dirty="0">
              <a:solidFill>
                <a:srgbClr val="002395"/>
              </a:solidFill>
            </a:endParaRPr>
          </a:p>
        </p:txBody>
      </p:sp>
      <p:sp>
        <p:nvSpPr>
          <p:cNvPr id="19" name="Rounded Rectangular Callout 9">
            <a:extLst>
              <a:ext uri="{FF2B5EF4-FFF2-40B4-BE49-F238E27FC236}">
                <a16:creationId xmlns:a16="http://schemas.microsoft.com/office/drawing/2014/main" id="{156E8B1B-3B5F-400D-8E1D-C16DA7296A44}"/>
              </a:ext>
            </a:extLst>
          </p:cNvPr>
          <p:cNvSpPr/>
          <p:nvPr/>
        </p:nvSpPr>
        <p:spPr>
          <a:xfrm>
            <a:off x="7364851" y="1324910"/>
            <a:ext cx="1524000" cy="1202658"/>
          </a:xfrm>
          <a:prstGeom prst="wedgeRoundRectCallout">
            <a:avLst>
              <a:gd name="adj1" fmla="val -9097"/>
              <a:gd name="adj2" fmla="val 83423"/>
              <a:gd name="adj3" fmla="val 16667"/>
            </a:avLst>
          </a:prstGeom>
          <a:noFill/>
          <a:ln w="44450">
            <a:solidFill>
              <a:srgbClr val="50B2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100" b="1" dirty="0">
              <a:solidFill>
                <a:srgbClr val="00239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1494D0-D35C-4FDA-99AE-9378A56CBC38}"/>
              </a:ext>
            </a:extLst>
          </p:cNvPr>
          <p:cNvSpPr txBox="1"/>
          <p:nvPr/>
        </p:nvSpPr>
        <p:spPr>
          <a:xfrm>
            <a:off x="7342729" y="1533923"/>
            <a:ext cx="1546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Social Work</a:t>
            </a:r>
          </a:p>
          <a:p>
            <a:pPr algn="ctr"/>
            <a:endParaRPr lang="en-GB" sz="1100" b="1" dirty="0">
              <a:solidFill>
                <a:srgbClr val="F0536B"/>
              </a:solidFill>
            </a:endParaRP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Videos: 331</a:t>
            </a:r>
          </a:p>
          <a:p>
            <a:pPr algn="ctr"/>
            <a:r>
              <a:rPr lang="en-GB" sz="1100" b="1" dirty="0">
                <a:solidFill>
                  <a:srgbClr val="F0536B"/>
                </a:solidFill>
              </a:rPr>
              <a:t># Hours: 100+</a:t>
            </a:r>
          </a:p>
        </p:txBody>
      </p:sp>
    </p:spTree>
    <p:extLst>
      <p:ext uri="{BB962C8B-B14F-4D97-AF65-F5344CB8AC3E}">
        <p14:creationId xmlns:p14="http://schemas.microsoft.com/office/powerpoint/2010/main" val="88983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evron 2"/>
          <p:cNvSpPr/>
          <p:nvPr/>
        </p:nvSpPr>
        <p:spPr>
          <a:xfrm>
            <a:off x="445213" y="689100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536A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445215" y="1629769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536A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45213" y="2570438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536A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69879" y="79856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69878" y="173923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69882" y="267989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93576" y="837033"/>
            <a:ext cx="683357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Education, Counseling and Psychotherapy, and Media, Communication &amp; Cultural Studies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93575" y="1777702"/>
            <a:ext cx="683357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 &amp; Management, Politics &amp; International Relations, and Psychology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94862" y="2718371"/>
            <a:ext cx="683229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Sociology, and Criminology &amp; Criminal Justice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hevron 2">
            <a:extLst>
              <a:ext uri="{FF2B5EF4-FFF2-40B4-BE49-F238E27FC236}">
                <a16:creationId xmlns:a16="http://schemas.microsoft.com/office/drawing/2014/main" id="{425461F5-E0D6-4233-8575-6AEFA2524371}"/>
              </a:ext>
            </a:extLst>
          </p:cNvPr>
          <p:cNvSpPr/>
          <p:nvPr/>
        </p:nvSpPr>
        <p:spPr>
          <a:xfrm>
            <a:off x="410706" y="3511107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536A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58F864-20FE-4163-991A-DA1E51F6D9D8}"/>
              </a:ext>
            </a:extLst>
          </p:cNvPr>
          <p:cNvSpPr/>
          <p:nvPr/>
        </p:nvSpPr>
        <p:spPr>
          <a:xfrm>
            <a:off x="1169882" y="362056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B32112-51C4-423C-A59D-6010E5D78FEA}"/>
              </a:ext>
            </a:extLst>
          </p:cNvPr>
          <p:cNvSpPr/>
          <p:nvPr/>
        </p:nvSpPr>
        <p:spPr>
          <a:xfrm>
            <a:off x="2029373" y="3659040"/>
            <a:ext cx="683229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Social Work</a:t>
            </a:r>
          </a:p>
        </p:txBody>
      </p:sp>
    </p:spTree>
    <p:extLst>
      <p:ext uri="{BB962C8B-B14F-4D97-AF65-F5344CB8AC3E}">
        <p14:creationId xmlns:p14="http://schemas.microsoft.com/office/powerpoint/2010/main" val="872130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SAGE Video </a:t>
            </a:r>
            <a:r>
              <a:rPr lang="en-US" dirty="0"/>
              <a:t>collections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Created to support pedagogical needs across higher education, from undergraduate teaching and learning, student reference, research projects, through to higher level academic interest material</a:t>
            </a:r>
          </a:p>
          <a:p>
            <a:pPr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Developed with our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author and editor networks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meet pedagogical needs; overseen by an Editorial Advisory Board</a:t>
            </a:r>
          </a:p>
          <a:p>
            <a:pPr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videos available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globally </a:t>
            </a:r>
          </a:p>
          <a:p>
            <a:pPr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About 60% of content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exclusive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SAGE</a:t>
            </a:r>
          </a:p>
          <a:p>
            <a:pPr>
              <a:spcBef>
                <a:spcPts val="800"/>
              </a:spcBef>
            </a:pP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and original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productions, plus licensed material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335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Video</a:t>
            </a:r>
            <a:r>
              <a:rPr lang="en-US" dirty="0"/>
              <a:t> types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25933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There are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video types, designed to help with different objectives in teaching or learning situations – each type has a different use.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six most common are: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Video cases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shed light on a key course topic, examining a certain context or problem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Documentaries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explore a particular theme or topic in-depth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Practice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make connections between theory and practice with a real-life context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Interviews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with leading academics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" y="3795003"/>
            <a:ext cx="66187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Tutorials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explaining the principles of a key course topic; how to understand it; how to do it; key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Definitions</a:t>
            </a:r>
            <a:r>
              <a:rPr lang="en-GB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key terms and concepts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56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1"/>
            <a:ext cx="8229600" cy="34694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Faculty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Keep students engaged with exciting video content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Embed directly into Learning Management Systems for convenient access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Rely on high-quality, stable videos that won’t disappear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Choose from curriculum-mapped content, direct from the experts</a:t>
            </a:r>
          </a:p>
          <a:p>
            <a:pPr marL="685800" lvl="2" indent="0">
              <a:spcBef>
                <a:spcPts val="0"/>
              </a:spcBef>
              <a:buNone/>
            </a:pPr>
            <a:endParaRPr lang="en-GB" sz="1100" dirty="0">
              <a:solidFill>
                <a:srgbClr val="F0536A"/>
              </a:solidFill>
            </a:endParaRPr>
          </a:p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Study and self-serve at their own pace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Understand how concepts are really applied, beyond the book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See academics and practitioners in the flesh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Feel confident referencing reliable, credible content from an academic publisher</a:t>
            </a:r>
          </a:p>
          <a:p>
            <a:pPr>
              <a:spcBef>
                <a:spcPts val="0"/>
              </a:spcBef>
            </a:pPr>
            <a:endParaRPr lang="en-GB" sz="1100" dirty="0"/>
          </a:p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Researchers 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conducting independent projects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Refer to real-life examples for deeper understanding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Get inspired for new research topics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Engage critically with multiple perspectives </a:t>
            </a:r>
          </a:p>
          <a:p>
            <a:pPr marL="685800" lvl="2" indent="0">
              <a:spcBef>
                <a:spcPts val="0"/>
              </a:spcBef>
              <a:buNone/>
            </a:pPr>
            <a:endParaRPr lang="en-GB" sz="1100" dirty="0"/>
          </a:p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Librarians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providing research subject, information workshops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Bring valuable video resources to the academic community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Meet changing expectations of the learning landscape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Ensure patrons are using quality, citable resources</a:t>
            </a:r>
          </a:p>
          <a:p>
            <a:pPr marL="0" indent="0">
              <a:spcBef>
                <a:spcPts val="0"/>
              </a:spcBef>
              <a:buNone/>
            </a:pPr>
            <a:endParaRPr lang="en-GB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Who is it for?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4002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/>
              <a:t>Getting started on the platform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9701" y="3040941"/>
            <a:ext cx="7196144" cy="1314450"/>
          </a:xfrm>
        </p:spPr>
        <p:txBody>
          <a:bodyPr/>
          <a:lstStyle/>
          <a:p>
            <a:r>
              <a:rPr lang="en-US" dirty="0"/>
              <a:t>The homepage, browsing, searching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7546" y="249663"/>
            <a:ext cx="4015784" cy="461665"/>
            <a:chOff x="292620" y="157316"/>
            <a:chExt cx="4015784" cy="461665"/>
          </a:xfrm>
        </p:grpSpPr>
        <p:sp>
          <p:nvSpPr>
            <p:cNvPr id="8" name="Right Arrow 7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Back to </a:t>
              </a:r>
              <a:r>
                <a:rPr lang="en-GB" sz="2400" b="1" dirty="0">
                  <a:solidFill>
                    <a:schemeClr val="bg1"/>
                  </a:solidFill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1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24" y="1547742"/>
            <a:ext cx="4344958" cy="302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72315" y="2108086"/>
            <a:ext cx="1958909" cy="1514613"/>
          </a:xfrm>
          <a:prstGeom prst="wedgeRoundRectCallout">
            <a:avLst>
              <a:gd name="adj1" fmla="val 59155"/>
              <a:gd name="adj2" fmla="val 3065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SAGE Video </a:t>
            </a:r>
            <a:r>
              <a:rPr lang="en-GB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 hosted on the </a:t>
            </a:r>
            <a:r>
              <a:rPr lang="en-GB" sz="1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SAGE Knowledge </a:t>
            </a:r>
            <a:r>
              <a:rPr lang="en-GB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platform.</a:t>
            </a:r>
          </a:p>
          <a:p>
            <a:pPr defTabSz="914400">
              <a:spcBef>
                <a:spcPct val="20000"/>
              </a:spcBef>
            </a:pPr>
            <a:r>
              <a:rPr lang="en-GB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get to the </a:t>
            </a:r>
            <a:r>
              <a:rPr lang="en-GB" sz="1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SAGE Video </a:t>
            </a:r>
            <a:r>
              <a:rPr lang="en-GB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homepage, click on </a:t>
            </a:r>
            <a:r>
              <a:rPr lang="en-GB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Video</a:t>
            </a:r>
            <a:r>
              <a:rPr lang="en-GB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under </a:t>
            </a:r>
            <a:r>
              <a:rPr lang="en-GB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Products on SAGE Knowledge</a:t>
            </a:r>
            <a:r>
              <a:rPr lang="en-GB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651993" y="3104670"/>
            <a:ext cx="2392191" cy="834641"/>
          </a:xfrm>
          <a:prstGeom prst="wedgeRoundRectCallout">
            <a:avLst>
              <a:gd name="adj1" fmla="val -10917"/>
              <a:gd name="adj2" fmla="val -2978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You can access </a:t>
            </a:r>
            <a:r>
              <a:rPr lang="en-GB" sz="1200" i="1" dirty="0">
                <a:solidFill>
                  <a:schemeClr val="bg1"/>
                </a:solidFill>
              </a:rPr>
              <a:t>SAGE Knowledge </a:t>
            </a:r>
            <a:r>
              <a:rPr lang="en-GB" sz="1200" dirty="0">
                <a:solidFill>
                  <a:schemeClr val="bg1"/>
                </a:solidFill>
              </a:rPr>
              <a:t>by going to </a:t>
            </a:r>
            <a:r>
              <a:rPr lang="en-GB" sz="1200" b="1" u="sng" dirty="0">
                <a:solidFill>
                  <a:schemeClr val="bg1"/>
                </a:solidFill>
              </a:rPr>
              <a:t>http://sk.sagepub.com 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305630"/>
            <a:ext cx="6095069" cy="857250"/>
          </a:xfrm>
        </p:spPr>
        <p:txBody>
          <a:bodyPr>
            <a:noAutofit/>
          </a:bodyPr>
          <a:lstStyle/>
          <a:p>
            <a:r>
              <a:rPr lang="en-GB" sz="3650" dirty="0"/>
              <a:t>The </a:t>
            </a:r>
            <a:r>
              <a:rPr lang="en-GB" sz="3650" i="1" dirty="0"/>
              <a:t>SAGE Knowledge</a:t>
            </a:r>
            <a:br>
              <a:rPr lang="en-GB" sz="3650" i="1" dirty="0"/>
            </a:br>
            <a:r>
              <a:rPr lang="en-GB" sz="3650" dirty="0"/>
              <a:t>homepage</a:t>
            </a:r>
            <a:endParaRPr lang="en-GB" sz="3650" b="1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6376182" y="459976"/>
            <a:ext cx="2031958" cy="835662"/>
          </a:xfrm>
          <a:prstGeom prst="wedgeRoundRectCallout">
            <a:avLst>
              <a:gd name="adj1" fmla="val -122892"/>
              <a:gd name="adj2" fmla="val 89465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Hover over </a:t>
            </a:r>
            <a:r>
              <a:rPr lang="en-GB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Products </a:t>
            </a:r>
            <a:r>
              <a:rPr lang="en-GB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 the top of the page and click </a:t>
            </a:r>
            <a:r>
              <a:rPr lang="en-GB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SAGE Video</a:t>
            </a:r>
            <a:r>
              <a:rPr lang="en-GB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72315" y="4567905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</a:rPr>
              <a:t>Please note, it is possible that some of these content options will appear in grey on your screen, if your institution does not subscribe to a particular content group.</a:t>
            </a:r>
          </a:p>
        </p:txBody>
      </p:sp>
      <p:sp>
        <p:nvSpPr>
          <p:cNvPr id="17" name="Rectangle 16">
            <a:hlinkClick r:id="rId3"/>
          </p:cNvPr>
          <p:cNvSpPr/>
          <p:nvPr/>
        </p:nvSpPr>
        <p:spPr>
          <a:xfrm>
            <a:off x="894325" y="1295128"/>
            <a:ext cx="2575677" cy="31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664" y="2051950"/>
            <a:ext cx="1282605" cy="20012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5032690" y="1724098"/>
            <a:ext cx="460690" cy="607272"/>
          </a:xfrm>
          <a:prstGeom prst="straightConnector1">
            <a:avLst/>
          </a:prstGeom>
          <a:ln w="76200">
            <a:solidFill>
              <a:srgbClr val="F053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6245030" y="4162514"/>
            <a:ext cx="2836149" cy="891168"/>
          </a:xfrm>
          <a:prstGeom prst="wedgeRoundRectCallout">
            <a:avLst>
              <a:gd name="adj1" fmla="val -10917"/>
              <a:gd name="adj2" fmla="val -2978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You can access </a:t>
            </a:r>
            <a:r>
              <a:rPr lang="en-GB" sz="1200" i="1" dirty="0">
                <a:solidFill>
                  <a:schemeClr val="bg1"/>
                </a:solidFill>
              </a:rPr>
              <a:t>SAGE Video</a:t>
            </a:r>
            <a:r>
              <a:rPr lang="en-GB" sz="1200" dirty="0">
                <a:solidFill>
                  <a:schemeClr val="bg1"/>
                </a:solidFill>
              </a:rPr>
              <a:t> directly</a:t>
            </a:r>
            <a:r>
              <a:rPr lang="en-GB" sz="1200" i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by going to </a:t>
            </a:r>
            <a:r>
              <a:rPr lang="en-GB" sz="1200" b="1" u="sng" dirty="0">
                <a:solidFill>
                  <a:schemeClr val="bg1"/>
                </a:solidFill>
              </a:rPr>
              <a:t>http://sk.sagepub.com/video </a:t>
            </a:r>
          </a:p>
        </p:txBody>
      </p:sp>
      <p:sp>
        <p:nvSpPr>
          <p:cNvPr id="10" name="Rectangle 9">
            <a:hlinkClick r:id="rId5"/>
          </p:cNvPr>
          <p:cNvSpPr/>
          <p:nvPr/>
        </p:nvSpPr>
        <p:spPr>
          <a:xfrm>
            <a:off x="6966192" y="3622699"/>
            <a:ext cx="1758999" cy="244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6"/>
          </p:cNvPr>
          <p:cNvSpPr/>
          <p:nvPr/>
        </p:nvSpPr>
        <p:spPr>
          <a:xfrm>
            <a:off x="6552269" y="4662742"/>
            <a:ext cx="2270644" cy="286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628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The </a:t>
            </a:r>
            <a:r>
              <a:rPr lang="en-GB" i="1" dirty="0"/>
              <a:t>SAGE Video </a:t>
            </a:r>
            <a:r>
              <a:rPr lang="en-GB" dirty="0"/>
              <a:t>homepage</a:t>
            </a:r>
            <a:br>
              <a:rPr lang="en-GB" dirty="0"/>
            </a:br>
            <a:r>
              <a:rPr lang="en-GB" b="1" dirty="0">
                <a:hlinkClick r:id="rId2"/>
              </a:rPr>
              <a:t>sk.sagepub.com/video</a:t>
            </a:r>
            <a:endParaRPr lang="en-GB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445"/>
            <a:ext cx="6733670" cy="332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6194949" y="2368489"/>
            <a:ext cx="2863380" cy="1479111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SAGE Video 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content 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will also be available through your library catalogue, and search engines like Google.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407821" y="4525756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</a:rPr>
              <a:t>Please note, it is possible that some of these content options will appear in grey on your screen, if your institution does not subscribe to a particular content group.</a:t>
            </a:r>
          </a:p>
        </p:txBody>
      </p:sp>
    </p:spTree>
    <p:extLst>
      <p:ext uri="{BB962C8B-B14F-4D97-AF65-F5344CB8AC3E}">
        <p14:creationId xmlns:p14="http://schemas.microsoft.com/office/powerpoint/2010/main" val="347416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3250" dirty="0"/>
              <a:t>Browsing from the </a:t>
            </a:r>
            <a:r>
              <a:rPr lang="de-CH" sz="3250" i="1" dirty="0"/>
              <a:t>SAGE Video </a:t>
            </a:r>
            <a:r>
              <a:rPr lang="de-CH" sz="3250" dirty="0"/>
              <a:t>homepage</a:t>
            </a:r>
            <a:endParaRPr lang="en-US" sz="32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508EC-B657-4ADB-912E-20B60943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68" y="1104052"/>
            <a:ext cx="5434165" cy="3765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6296815" y="1640180"/>
            <a:ext cx="2763424" cy="2561871"/>
          </a:xfrm>
          <a:prstGeom prst="wedgeRoundRectCallout">
            <a:avLst>
              <a:gd name="adj1" fmla="val -93911"/>
              <a:gd name="adj2" fmla="val 3133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Browse by </a:t>
            </a:r>
            <a:r>
              <a:rPr lang="en-GB" sz="1600" b="1" dirty="0">
                <a:solidFill>
                  <a:schemeClr val="bg1"/>
                </a:solidFill>
              </a:rPr>
              <a:t>Collection </a:t>
            </a:r>
            <a:r>
              <a:rPr lang="en-GB" sz="1600" dirty="0">
                <a:solidFill>
                  <a:schemeClr val="bg1"/>
                </a:solidFill>
              </a:rPr>
              <a:t>to get to the </a:t>
            </a:r>
            <a:r>
              <a:rPr lang="en-GB" sz="1600" b="1" dirty="0">
                <a:solidFill>
                  <a:schemeClr val="bg1"/>
                </a:solidFill>
              </a:rPr>
              <a:t>video subject collection homepage</a:t>
            </a:r>
            <a:r>
              <a:rPr lang="en-GB" sz="1600" dirty="0">
                <a:solidFill>
                  <a:schemeClr val="bg1"/>
                </a:solidFill>
              </a:rPr>
              <a:t>, or by </a:t>
            </a:r>
            <a:r>
              <a:rPr lang="en-GB" sz="1600" b="1" dirty="0">
                <a:solidFill>
                  <a:schemeClr val="bg1"/>
                </a:solidFill>
              </a:rPr>
              <a:t>Video Type</a:t>
            </a:r>
            <a:r>
              <a:rPr lang="en-GB" sz="1600" dirty="0">
                <a:solidFill>
                  <a:schemeClr val="bg1"/>
                </a:solidFill>
              </a:rPr>
              <a:t>, or </a:t>
            </a:r>
            <a:r>
              <a:rPr lang="en-GB" sz="1600" b="1" dirty="0">
                <a:solidFill>
                  <a:schemeClr val="bg1"/>
                </a:solidFill>
              </a:rPr>
              <a:t>Content Partner</a:t>
            </a:r>
            <a:r>
              <a:rPr lang="en-GB" sz="1600" dirty="0">
                <a:solidFill>
                  <a:schemeClr val="bg1"/>
                </a:solidFill>
              </a:rPr>
              <a:t> to immediately discover videos.</a:t>
            </a:r>
          </a:p>
        </p:txBody>
      </p:sp>
    </p:spTree>
    <p:extLst>
      <p:ext uri="{BB962C8B-B14F-4D97-AF65-F5344CB8AC3E}">
        <p14:creationId xmlns:p14="http://schemas.microsoft.com/office/powerpoint/2010/main" val="1387216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2600" dirty="0"/>
              <a:t>Browsing from the video subject collection homepage</a:t>
            </a:r>
            <a:endParaRPr lang="en-US" sz="2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ACBBBA-BB51-48B8-9565-567A77892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55" y="1221600"/>
            <a:ext cx="5645442" cy="364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6233991" y="1527759"/>
            <a:ext cx="2763424" cy="2561871"/>
          </a:xfrm>
          <a:prstGeom prst="wedgeRoundRectCallout">
            <a:avLst>
              <a:gd name="adj1" fmla="val -68645"/>
              <a:gd name="adj2" fmla="val 3707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Browse by </a:t>
            </a:r>
            <a:r>
              <a:rPr lang="en-GB" sz="1600" b="1" dirty="0">
                <a:solidFill>
                  <a:schemeClr val="bg1"/>
                </a:solidFill>
              </a:rPr>
              <a:t>Video Type </a:t>
            </a:r>
            <a:r>
              <a:rPr lang="en-GB" sz="1600" dirty="0">
                <a:solidFill>
                  <a:schemeClr val="bg1"/>
                </a:solidFill>
              </a:rPr>
              <a:t>or</a:t>
            </a:r>
            <a:r>
              <a:rPr lang="en-GB" sz="1600" b="1" dirty="0">
                <a:solidFill>
                  <a:schemeClr val="bg1"/>
                </a:solidFill>
              </a:rPr>
              <a:t> Contributor </a:t>
            </a:r>
            <a:r>
              <a:rPr lang="en-GB" sz="1600" dirty="0">
                <a:solidFill>
                  <a:schemeClr val="bg1"/>
                </a:solidFill>
              </a:rPr>
              <a:t>to immediately discover videos.</a:t>
            </a:r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Browse by </a:t>
            </a:r>
            <a:r>
              <a:rPr lang="en-GB" sz="1600" b="1" dirty="0">
                <a:solidFill>
                  <a:schemeClr val="bg1"/>
                </a:solidFill>
              </a:rPr>
              <a:t>Topic </a:t>
            </a:r>
            <a:r>
              <a:rPr lang="en-GB" sz="1600" dirty="0">
                <a:solidFill>
                  <a:schemeClr val="bg1"/>
                </a:solidFill>
              </a:rPr>
              <a:t>to access the </a:t>
            </a:r>
            <a:r>
              <a:rPr lang="en-GB" sz="1600" b="1" dirty="0">
                <a:solidFill>
                  <a:schemeClr val="bg1"/>
                </a:solidFill>
              </a:rPr>
              <a:t>subject taxonomy </a:t>
            </a:r>
            <a:r>
              <a:rPr lang="en-GB" sz="1600" dirty="0">
                <a:solidFill>
                  <a:schemeClr val="bg1"/>
                </a:solidFill>
              </a:rPr>
              <a:t>to get a more granular breakdown of the Topic.</a:t>
            </a:r>
          </a:p>
        </p:txBody>
      </p:sp>
    </p:spTree>
    <p:extLst>
      <p:ext uri="{BB962C8B-B14F-4D97-AF65-F5344CB8AC3E}">
        <p14:creationId xmlns:p14="http://schemas.microsoft.com/office/powerpoint/2010/main" val="1775837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75951"/>
            <a:ext cx="7772400" cy="51909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I’d like to learn about this product myself…</a:t>
            </a:r>
          </a:p>
        </p:txBody>
      </p:sp>
      <p:pic>
        <p:nvPicPr>
          <p:cNvPr id="5" name="Picture 27" descr="M:\TEMPLATES\SLIDE SHOWS\New Powerpoint Master Slides\Logos\Logos RGB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25" y="2145653"/>
            <a:ext cx="5163350" cy="84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38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56" y="258020"/>
            <a:ext cx="4537712" cy="857250"/>
          </a:xfrm>
        </p:spPr>
        <p:txBody>
          <a:bodyPr>
            <a:noAutofit/>
          </a:bodyPr>
          <a:lstStyle/>
          <a:p>
            <a:r>
              <a:rPr lang="en-GB" sz="3900" dirty="0"/>
              <a:t>Subject taxonomies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6" y="3415793"/>
            <a:ext cx="6064389" cy="1462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677BA-6D2B-4ED6-A9CD-72AFC4B69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603" y="327638"/>
            <a:ext cx="4099171" cy="455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1609437" y="1645920"/>
            <a:ext cx="3302025" cy="2863260"/>
          </a:xfrm>
          <a:prstGeom prst="straightConnector1">
            <a:avLst/>
          </a:prstGeom>
          <a:ln w="76200">
            <a:solidFill>
              <a:srgbClr val="F053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ular Callout 8"/>
          <p:cNvSpPr/>
          <p:nvPr/>
        </p:nvSpPr>
        <p:spPr>
          <a:xfrm>
            <a:off x="321801" y="1020102"/>
            <a:ext cx="3062984" cy="2197050"/>
          </a:xfrm>
          <a:prstGeom prst="wedgeRoundRectCallout">
            <a:avLst>
              <a:gd name="adj1" fmla="val 86774"/>
              <a:gd name="adj2" fmla="val -1502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Subject taxonomies </a:t>
            </a:r>
            <a:r>
              <a:rPr lang="en-GB" sz="1400" dirty="0">
                <a:solidFill>
                  <a:schemeClr val="bg1"/>
                </a:solidFill>
              </a:rPr>
              <a:t>allow you to discover videos on your specialised topic or research area.</a:t>
            </a:r>
          </a:p>
          <a:p>
            <a:r>
              <a:rPr lang="en-GB" sz="1400" dirty="0">
                <a:solidFill>
                  <a:schemeClr val="bg1"/>
                </a:solidFill>
              </a:rPr>
              <a:t>They are a great way of seeing what is covered in the collection, especially if you’re not sure of your key word search terms.</a:t>
            </a:r>
          </a:p>
        </p:txBody>
      </p:sp>
    </p:spTree>
    <p:extLst>
      <p:ext uri="{BB962C8B-B14F-4D97-AF65-F5344CB8AC3E}">
        <p14:creationId xmlns:p14="http://schemas.microsoft.com/office/powerpoint/2010/main" val="3595482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Using the Quick Search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3165F-F41A-48B3-B28F-5B5A52C2C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67" y="1168282"/>
            <a:ext cx="5679804" cy="366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5994029" y="1095330"/>
            <a:ext cx="3015780" cy="1479111"/>
          </a:xfrm>
          <a:prstGeom prst="wedgeRoundRectCallout">
            <a:avLst>
              <a:gd name="adj1" fmla="val -81811"/>
              <a:gd name="adj2" fmla="val 22075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the quick search to look for key words and phrases; you can use Boolean Operators 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OR 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NOT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443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982" y="1178707"/>
            <a:ext cx="4121552" cy="378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Using the Advanced search</a:t>
            </a:r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685137" y="3129353"/>
            <a:ext cx="2187696" cy="791399"/>
          </a:xfrm>
          <a:prstGeom prst="wedgeRoundRectCallout">
            <a:avLst>
              <a:gd name="adj1" fmla="val -83434"/>
              <a:gd name="adj2" fmla="val 11858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 which products you want to search across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8363" y="1715828"/>
            <a:ext cx="2214562" cy="678468"/>
          </a:xfrm>
          <a:prstGeom prst="wedgeRoundRectCallout">
            <a:avLst>
              <a:gd name="adj1" fmla="val 108677"/>
              <a:gd name="adj2" fmla="val 20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Enter your search criteria, and add new rows to search multiple criteria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8363" y="2682036"/>
            <a:ext cx="2214562" cy="548217"/>
          </a:xfrm>
          <a:prstGeom prst="wedgeRoundRectCallout">
            <a:avLst>
              <a:gd name="adj1" fmla="val 108374"/>
              <a:gd name="adj2" fmla="val -6720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Search specifically          for people, </a:t>
            </a:r>
            <a:r>
              <a:rPr lang="en-GB" sz="1050" i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e.g. </a:t>
            </a:r>
            <a:r>
              <a:rPr lang="en-GB" sz="105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authors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370534" y="1682084"/>
            <a:ext cx="2221016" cy="372978"/>
          </a:xfrm>
          <a:prstGeom prst="wedgeRoundRectCallout">
            <a:avLst>
              <a:gd name="adj1" fmla="val -94120"/>
              <a:gd name="adj2" fmla="val -11601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</a:rPr>
              <a:t>Access the Advanced search from any page on the platform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78363" y="3860800"/>
            <a:ext cx="2214562" cy="548217"/>
          </a:xfrm>
          <a:prstGeom prst="wedgeRoundRectCallout">
            <a:avLst>
              <a:gd name="adj1" fmla="val 87302"/>
              <a:gd name="adj2" fmla="val -1658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 your publication date ranges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311019" y="4523625"/>
            <a:ext cx="2221016" cy="372978"/>
          </a:xfrm>
          <a:prstGeom prst="wedgeRoundRectCallout">
            <a:avLst>
              <a:gd name="adj1" fmla="val -22001"/>
              <a:gd name="adj2" fmla="val 9364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</a:rPr>
              <a:t>Explore more search options further down the page</a:t>
            </a:r>
          </a:p>
        </p:txBody>
      </p:sp>
    </p:spTree>
    <p:extLst>
      <p:ext uri="{BB962C8B-B14F-4D97-AF65-F5344CB8AC3E}">
        <p14:creationId xmlns:p14="http://schemas.microsoft.com/office/powerpoint/2010/main" val="3349710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315189"/>
            <a:ext cx="4610616" cy="857250"/>
          </a:xfrm>
        </p:spPr>
        <p:txBody>
          <a:bodyPr>
            <a:noAutofit/>
          </a:bodyPr>
          <a:lstStyle/>
          <a:p>
            <a:r>
              <a:rPr lang="de-CH" sz="3750" dirty="0"/>
              <a:t>Viewing your results</a:t>
            </a:r>
            <a:endParaRPr lang="en-US" sz="3750" dirty="0"/>
          </a:p>
        </p:txBody>
      </p:sp>
      <p:sp>
        <p:nvSpPr>
          <p:cNvPr id="14" name="TextBox 13"/>
          <p:cNvSpPr txBox="1"/>
          <p:nvPr/>
        </p:nvSpPr>
        <p:spPr>
          <a:xfrm>
            <a:off x="7079633" y="4722255"/>
            <a:ext cx="223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Resource is not available through                your library’s subscription </a:t>
            </a:r>
          </a:p>
        </p:txBody>
      </p:sp>
      <p:pic>
        <p:nvPicPr>
          <p:cNvPr id="12" name="Picture 11" descr="C:\Users\CTurner\Desktop\Design assets and materials\SVPpadlock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200" y="4774270"/>
            <a:ext cx="270433" cy="26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CAEE1-9C47-4559-863C-2C4A12DEB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040" y="1091303"/>
            <a:ext cx="3210799" cy="3961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7"/>
          <p:cNvSpPr/>
          <p:nvPr/>
        </p:nvSpPr>
        <p:spPr>
          <a:xfrm>
            <a:off x="86381" y="1836089"/>
            <a:ext cx="1641826" cy="848214"/>
          </a:xfrm>
          <a:prstGeom prst="wedgeRoundRectCallout">
            <a:avLst>
              <a:gd name="adj1" fmla="val 102798"/>
              <a:gd name="adj2" fmla="val 6372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Click the video title to view the full-length video.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148523" y="715130"/>
            <a:ext cx="2448874" cy="914617"/>
          </a:xfrm>
          <a:prstGeom prst="wedgeRoundRectCallout">
            <a:avLst>
              <a:gd name="adj1" fmla="val -113008"/>
              <a:gd name="adj2" fmla="val 106151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The </a:t>
            </a:r>
            <a:r>
              <a:rPr lang="en-GB" sz="1050" b="1" dirty="0">
                <a:solidFill>
                  <a:schemeClr val="bg1"/>
                </a:solidFill>
              </a:rPr>
              <a:t>Availability </a:t>
            </a:r>
            <a:r>
              <a:rPr lang="en-GB" sz="1050" dirty="0">
                <a:solidFill>
                  <a:schemeClr val="bg1"/>
                </a:solidFill>
              </a:rPr>
              <a:t>filter ensures that you only see resources that are available through your library’s subscription.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5293D-235B-462F-8B4C-601BDE008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229" y="1987936"/>
            <a:ext cx="1494581" cy="305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6809200" y="2438827"/>
            <a:ext cx="2248419" cy="1494850"/>
          </a:xfrm>
          <a:prstGeom prst="wedgeRoundRectCallout">
            <a:avLst>
              <a:gd name="adj1" fmla="val -68664"/>
              <a:gd name="adj2" fmla="val 7819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filters on the right-hand side of the search results page to refine your search by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Video Type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Subject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Publication Date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99038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/>
              <a:t>Applying your learning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799" y="2324119"/>
            <a:ext cx="8245115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/>
              <a:t>Visit</a:t>
            </a:r>
            <a:r>
              <a:rPr lang="en-GB" sz="2200" dirty="0"/>
              <a:t> the </a:t>
            </a:r>
            <a:r>
              <a:rPr lang="en-GB" sz="2200" i="1" dirty="0"/>
              <a:t>SAGE Video </a:t>
            </a:r>
            <a:r>
              <a:rPr lang="en-GB" sz="2200" dirty="0"/>
              <a:t>homepage at </a:t>
            </a:r>
            <a:r>
              <a:rPr lang="en-GB" sz="2200" b="1" u="sng" dirty="0">
                <a:solidFill>
                  <a:schemeClr val="bg2"/>
                </a:solidFill>
              </a:rPr>
              <a:t>http://sk.sagepub.com/video</a:t>
            </a:r>
            <a:r>
              <a:rPr lang="en-GB" sz="2200" b="1" dirty="0">
                <a:solidFill>
                  <a:schemeClr val="bg2"/>
                </a:solidFill>
              </a:rPr>
              <a:t> </a:t>
            </a:r>
            <a:r>
              <a:rPr lang="en-GB" sz="2200" dirty="0"/>
              <a:t>or find it via your library catalogue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/>
              <a:t>Find a video </a:t>
            </a:r>
            <a:r>
              <a:rPr lang="en-GB" sz="2200" dirty="0"/>
              <a:t>in your subject area using </a:t>
            </a:r>
            <a:r>
              <a:rPr lang="en-GB" sz="2200" b="1" dirty="0"/>
              <a:t>Browse by Topic</a:t>
            </a:r>
            <a:endParaRPr lang="en-GB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/>
              <a:t>Run a search </a:t>
            </a:r>
            <a:r>
              <a:rPr lang="en-GB" sz="2200" dirty="0"/>
              <a:t>based on a current assignment or project you are working 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/>
              <a:t>Use the filters </a:t>
            </a:r>
            <a:r>
              <a:rPr lang="en-GB" sz="2200" dirty="0"/>
              <a:t>to look at videos from </a:t>
            </a:r>
            <a:r>
              <a:rPr lang="en-GB" sz="2200" b="1" dirty="0"/>
              <a:t>one</a:t>
            </a:r>
            <a:r>
              <a:rPr lang="en-GB" sz="2200" dirty="0"/>
              <a:t> video type</a:t>
            </a:r>
            <a:endParaRPr lang="en-GB" sz="2200" b="1" dirty="0"/>
          </a:p>
        </p:txBody>
      </p:sp>
      <p:sp>
        <p:nvSpPr>
          <p:cNvPr id="13" name="Rectangle 12">
            <a:hlinkClick r:id="rId2"/>
          </p:cNvPr>
          <p:cNvSpPr/>
          <p:nvPr/>
        </p:nvSpPr>
        <p:spPr>
          <a:xfrm>
            <a:off x="4996543" y="2585423"/>
            <a:ext cx="3461657" cy="397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Icon_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  <p:sp>
        <p:nvSpPr>
          <p:cNvPr id="3" name="Rectangle 2">
            <a:hlinkClick r:id="rId4"/>
          </p:cNvPr>
          <p:cNvSpPr/>
          <p:nvPr/>
        </p:nvSpPr>
        <p:spPr>
          <a:xfrm>
            <a:off x="1054003" y="2701319"/>
            <a:ext cx="3887945" cy="418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072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93" y="1584461"/>
            <a:ext cx="7215808" cy="1102519"/>
          </a:xfrm>
        </p:spPr>
        <p:txBody>
          <a:bodyPr/>
          <a:lstStyle/>
          <a:p>
            <a:r>
              <a:rPr lang="en-US" sz="4300" b="1" dirty="0"/>
              <a:t>The Video page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6594" y="2686980"/>
            <a:ext cx="6077406" cy="1314450"/>
          </a:xfrm>
        </p:spPr>
        <p:txBody>
          <a:bodyPr/>
          <a:lstStyle/>
          <a:p>
            <a:r>
              <a:rPr lang="en-US" dirty="0"/>
              <a:t>Video page features and functionality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7546" y="249663"/>
            <a:ext cx="4015784" cy="461665"/>
            <a:chOff x="292620" y="157316"/>
            <a:chExt cx="4015784" cy="461665"/>
          </a:xfrm>
        </p:grpSpPr>
        <p:sp>
          <p:nvSpPr>
            <p:cNvPr id="8" name="Right Arrow 7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Back to </a:t>
              </a:r>
              <a:r>
                <a:rPr lang="en-GB" sz="2400" b="1" dirty="0">
                  <a:solidFill>
                    <a:schemeClr val="bg1"/>
                  </a:solidFill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947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SAGE Video </a:t>
            </a:r>
            <a:r>
              <a:rPr lang="en-GB" dirty="0"/>
              <a:t>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8A37D-D345-4BFD-A8B3-23DF531D5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357" y="1336746"/>
            <a:ext cx="5926190" cy="321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181484" y="2607724"/>
            <a:ext cx="2408153" cy="2240630"/>
          </a:xfrm>
          <a:prstGeom prst="wedgeRoundRectCallout">
            <a:avLst>
              <a:gd name="adj1" fmla="val 70133"/>
              <a:gd name="adj2" fmla="val 984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functions at the bottom of the video display to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adjust the volume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increase and decrease the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video quality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playback speed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add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subtitles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open in a new tab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or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view full-screen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2855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SAGE Video </a:t>
            </a:r>
            <a:r>
              <a:rPr lang="en-GB" dirty="0"/>
              <a:t>page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8C23E-8345-4D1C-AE99-AAFD386AF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7" y="1221600"/>
            <a:ext cx="6329084" cy="343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6951436" y="3444145"/>
            <a:ext cx="1944768" cy="1448942"/>
          </a:xfrm>
          <a:prstGeom prst="wedgeRoundRectCallout">
            <a:avLst>
              <a:gd name="adj1" fmla="val -76356"/>
              <a:gd name="adj2" fmla="val -483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auto-scrolling transcript to follow along with the video as it plays.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828516" y="1893273"/>
            <a:ext cx="2190608" cy="1211242"/>
          </a:xfrm>
          <a:prstGeom prst="wedgeRoundRectCallout">
            <a:avLst>
              <a:gd name="adj1" fmla="val -95176"/>
              <a:gd name="adj2" fmla="val 12884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Videos are streaming only, but you can download a PDF of the video transcript by clicking the </a:t>
            </a:r>
            <a:r>
              <a:rPr lang="en-GB" sz="1200" b="1" dirty="0">
                <a:solidFill>
                  <a:schemeClr val="bg1"/>
                </a:solidFill>
              </a:rPr>
              <a:t>PDF icon</a:t>
            </a:r>
            <a:r>
              <a:rPr lang="en-GB" sz="1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4885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SAGE Video </a:t>
            </a:r>
            <a:r>
              <a:rPr lang="en-GB" dirty="0"/>
              <a:t>page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584142" y="4188092"/>
            <a:ext cx="2125231" cy="694574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To learn how to create your Profile, </a:t>
            </a:r>
            <a:r>
              <a:rPr lang="en-GB" sz="1100" b="1" u="sng" dirty="0">
                <a:solidFill>
                  <a:schemeClr val="bg1"/>
                </a:solidFill>
              </a:rPr>
              <a:t>click here</a:t>
            </a:r>
            <a:r>
              <a:rPr lang="en-GB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7245398" y="4613881"/>
            <a:ext cx="795738" cy="216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9AEEFD-4206-41A6-9A05-B49A5760F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8" y="1394906"/>
            <a:ext cx="5926190" cy="321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6310059" y="586333"/>
            <a:ext cx="2673399" cy="3162009"/>
          </a:xfrm>
          <a:prstGeom prst="wedgeRoundRectCallout">
            <a:avLst>
              <a:gd name="adj1" fmla="val -81306"/>
              <a:gd name="adj2" fmla="val -1060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Use the icons to the right of the video title to: generate </a:t>
            </a:r>
            <a:r>
              <a:rPr lang="en-GB" sz="1100" b="1" dirty="0">
                <a:solidFill>
                  <a:schemeClr val="bg1"/>
                </a:solidFill>
              </a:rPr>
              <a:t>Citations </a:t>
            </a:r>
            <a:r>
              <a:rPr lang="en-GB" sz="1100" dirty="0">
                <a:solidFill>
                  <a:schemeClr val="bg1"/>
                </a:solidFill>
              </a:rPr>
              <a:t>in 4 referencing styles, </a:t>
            </a:r>
            <a:r>
              <a:rPr lang="en-GB" sz="1100" b="1" dirty="0">
                <a:solidFill>
                  <a:schemeClr val="bg1"/>
                </a:solidFill>
              </a:rPr>
              <a:t>Add to My List </a:t>
            </a:r>
            <a:r>
              <a:rPr lang="en-GB" sz="1100" dirty="0">
                <a:solidFill>
                  <a:schemeClr val="bg1"/>
                </a:solidFill>
              </a:rPr>
              <a:t>to add a video to a list, </a:t>
            </a:r>
            <a:r>
              <a:rPr lang="en-GB" sz="1100" b="1" dirty="0">
                <a:solidFill>
                  <a:schemeClr val="bg1"/>
                </a:solidFill>
              </a:rPr>
              <a:t>Share</a:t>
            </a:r>
            <a:r>
              <a:rPr lang="en-GB" sz="1100" dirty="0">
                <a:solidFill>
                  <a:schemeClr val="bg1"/>
                </a:solidFill>
              </a:rPr>
              <a:t> with a friend, student or colleague, </a:t>
            </a:r>
            <a:r>
              <a:rPr lang="en-GB" sz="1100" b="1" dirty="0">
                <a:solidFill>
                  <a:schemeClr val="bg1"/>
                </a:solidFill>
              </a:rPr>
              <a:t>Embed</a:t>
            </a:r>
            <a:r>
              <a:rPr lang="en-GB" sz="1100" dirty="0">
                <a:solidFill>
                  <a:schemeClr val="bg1"/>
                </a:solidFill>
              </a:rPr>
              <a:t> a video into a learning management system (LMS) or virtual learning environment (VLE), or </a:t>
            </a:r>
            <a:r>
              <a:rPr lang="en-GB" sz="1100" b="1" dirty="0">
                <a:solidFill>
                  <a:schemeClr val="bg1"/>
                </a:solidFill>
              </a:rPr>
              <a:t>Link</a:t>
            </a:r>
            <a:r>
              <a:rPr lang="en-GB" sz="1100" dirty="0">
                <a:solidFill>
                  <a:schemeClr val="bg1"/>
                </a:solidFill>
              </a:rPr>
              <a:t> to generate a permalink to link to the video page directly.</a:t>
            </a:r>
          </a:p>
          <a:p>
            <a:r>
              <a:rPr lang="en-GB" sz="1100" b="1" dirty="0">
                <a:solidFill>
                  <a:schemeClr val="bg1"/>
                </a:solidFill>
              </a:rPr>
              <a:t>*</a:t>
            </a:r>
            <a:r>
              <a:rPr lang="en-US" sz="1100" b="1" dirty="0">
                <a:solidFill>
                  <a:schemeClr val="bg1"/>
                </a:solidFill>
              </a:rPr>
              <a:t>You will need to be signed in to your Profile to add videos to a list.*</a:t>
            </a:r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2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video clips</a:t>
            </a: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3441215" y="4746504"/>
            <a:ext cx="788758" cy="216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798669" y="4746504"/>
            <a:ext cx="802717" cy="216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2A3F9-E8DE-49A9-A774-D01809C7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45" y="1184925"/>
            <a:ext cx="5571725" cy="345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7"/>
          <p:cNvSpPr/>
          <p:nvPr/>
        </p:nvSpPr>
        <p:spPr>
          <a:xfrm>
            <a:off x="2776164" y="4325994"/>
            <a:ext cx="2125231" cy="694574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To learn how to create your Profile, </a:t>
            </a:r>
            <a:r>
              <a:rPr lang="en-GB" sz="1100" b="1" u="sng" dirty="0">
                <a:solidFill>
                  <a:schemeClr val="bg1"/>
                </a:solidFill>
              </a:rPr>
              <a:t>click here</a:t>
            </a:r>
            <a:r>
              <a:rPr lang="en-GB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172990" y="4325994"/>
            <a:ext cx="2049630" cy="694574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To learn how to access your lists, </a:t>
            </a:r>
            <a:r>
              <a:rPr lang="en-GB" sz="1100" b="1" u="sng" dirty="0">
                <a:solidFill>
                  <a:schemeClr val="bg1"/>
                </a:solidFill>
              </a:rPr>
              <a:t>click here</a:t>
            </a:r>
            <a:r>
              <a:rPr lang="en-GB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88464" y="1184925"/>
            <a:ext cx="2526510" cy="3141069"/>
          </a:xfrm>
          <a:prstGeom prst="wedgeRoundRectCallout">
            <a:avLst>
              <a:gd name="adj1" fmla="val 63904"/>
              <a:gd name="adj2" fmla="val 3759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Create video clips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Click on </a:t>
            </a:r>
            <a:r>
              <a:rPr lang="en-GB" sz="1100" b="1" dirty="0">
                <a:solidFill>
                  <a:schemeClr val="bg1"/>
                </a:solidFill>
              </a:rPr>
              <a:t>Create Clip.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Use the sliders that appear on the video to select the start and end times of your clip.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Click on </a:t>
            </a:r>
            <a:r>
              <a:rPr lang="en-GB" sz="1100" b="1" dirty="0">
                <a:solidFill>
                  <a:schemeClr val="bg1"/>
                </a:solidFill>
              </a:rPr>
              <a:t>Save </a:t>
            </a:r>
            <a:r>
              <a:rPr lang="en-GB" sz="1100" dirty="0">
                <a:solidFill>
                  <a:schemeClr val="bg1"/>
                </a:solidFill>
              </a:rPr>
              <a:t>to add to the clip </a:t>
            </a:r>
            <a:r>
              <a:rPr lang="en-GB" sz="1100" b="1" dirty="0">
                <a:solidFill>
                  <a:schemeClr val="bg1"/>
                </a:solidFill>
              </a:rPr>
              <a:t>To My Clips (a list just for clips) </a:t>
            </a:r>
            <a:r>
              <a:rPr lang="en-GB" sz="1100" dirty="0">
                <a:solidFill>
                  <a:schemeClr val="bg1"/>
                </a:solidFill>
              </a:rPr>
              <a:t>or</a:t>
            </a:r>
            <a:r>
              <a:rPr lang="en-GB" sz="1100" b="1" dirty="0">
                <a:solidFill>
                  <a:schemeClr val="bg1"/>
                </a:solidFill>
              </a:rPr>
              <a:t> To List.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Choose the list you’d like to add the video clip to, or create a brand-new list.</a:t>
            </a:r>
          </a:p>
          <a:p>
            <a:r>
              <a:rPr lang="en-GB" sz="1100" b="1" dirty="0">
                <a:solidFill>
                  <a:schemeClr val="bg1"/>
                </a:solidFill>
              </a:rPr>
              <a:t>*</a:t>
            </a:r>
            <a:r>
              <a:rPr lang="en-US" sz="1100" b="1" dirty="0">
                <a:solidFill>
                  <a:schemeClr val="bg1"/>
                </a:solidFill>
              </a:rPr>
              <a:t>You will need to be signed in to your Profile to save clips.*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C9E21487-88D9-48FE-999F-116134B87EE0}"/>
              </a:ext>
            </a:extLst>
          </p:cNvPr>
          <p:cNvSpPr/>
          <p:nvPr/>
        </p:nvSpPr>
        <p:spPr>
          <a:xfrm>
            <a:off x="3434235" y="4750150"/>
            <a:ext cx="795738" cy="216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FEF08EE2-38FB-4151-BFEB-9BEABA3A8947}"/>
              </a:ext>
            </a:extLst>
          </p:cNvPr>
          <p:cNvSpPr/>
          <p:nvPr/>
        </p:nvSpPr>
        <p:spPr>
          <a:xfrm>
            <a:off x="6812629" y="4739524"/>
            <a:ext cx="760837" cy="216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54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737581"/>
            <a:ext cx="8572660" cy="1102519"/>
          </a:xfrm>
        </p:spPr>
        <p:txBody>
          <a:bodyPr/>
          <a:lstStyle/>
          <a:p>
            <a:r>
              <a:rPr lang="en-US" sz="4000" b="1" dirty="0"/>
              <a:t>Using this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546" y="1685045"/>
            <a:ext cx="7772400" cy="3211419"/>
          </a:xfrm>
        </p:spPr>
        <p:txBody>
          <a:bodyPr>
            <a:normAutofit/>
          </a:bodyPr>
          <a:lstStyle/>
          <a:p>
            <a:r>
              <a:rPr lang="en-US" sz="2800" dirty="0"/>
              <a:t>Navigate to a specific section using the interactive links on the next slide, </a:t>
            </a:r>
            <a:r>
              <a:rPr lang="en-US" sz="2800" b="1" dirty="0"/>
              <a:t>OR</a:t>
            </a:r>
          </a:p>
          <a:p>
            <a:r>
              <a:rPr lang="en-US" sz="2800" dirty="0"/>
              <a:t>Follow along slide-by slide</a:t>
            </a:r>
          </a:p>
          <a:p>
            <a:endParaRPr lang="en-US" sz="2800" dirty="0"/>
          </a:p>
          <a:p>
            <a:r>
              <a:rPr lang="en-US" sz="2800" dirty="0"/>
              <a:t>We recommend you view this PowerPoint in </a:t>
            </a:r>
            <a:r>
              <a:rPr lang="en-US" sz="2800" b="1" dirty="0"/>
              <a:t>Presentation mode</a:t>
            </a:r>
            <a:r>
              <a:rPr lang="en-US" sz="2800" dirty="0"/>
              <a:t> for the best experience.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20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/>
              <a:t>Applying your learning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2121967"/>
            <a:ext cx="8401051" cy="2552578"/>
          </a:xfrm>
        </p:spPr>
        <p:txBody>
          <a:bodyPr>
            <a:noAutofit/>
          </a:bodyPr>
          <a:lstStyle/>
          <a:p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Open a video </a:t>
            </a:r>
            <a:r>
              <a:rPr lang="en-GB" sz="2000" dirty="0"/>
              <a:t>and download the PDF transcript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Download the citation </a:t>
            </a:r>
            <a:r>
              <a:rPr lang="en-GB" sz="2000" dirty="0"/>
              <a:t>for your chosen video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Create a video clip</a:t>
            </a:r>
            <a:r>
              <a:rPr lang="en-GB" sz="2000" dirty="0"/>
              <a:t>, and save it to </a:t>
            </a:r>
            <a:r>
              <a:rPr lang="en-GB" sz="2000" b="1" dirty="0"/>
              <a:t>My Clips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800" b="1" dirty="0"/>
          </a:p>
        </p:txBody>
      </p:sp>
      <p:pic>
        <p:nvPicPr>
          <p:cNvPr id="6" name="Picture 5" descr="Icon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0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37" y="1584461"/>
            <a:ext cx="8240822" cy="1102519"/>
          </a:xfrm>
        </p:spPr>
        <p:txBody>
          <a:bodyPr/>
          <a:lstStyle/>
          <a:p>
            <a:r>
              <a:rPr lang="en-US" sz="4300" b="1" dirty="0"/>
              <a:t>Creating a Profile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2686980"/>
            <a:ext cx="7196144" cy="1314450"/>
          </a:xfrm>
        </p:spPr>
        <p:txBody>
          <a:bodyPr>
            <a:normAutofit/>
          </a:bodyPr>
          <a:lstStyle/>
          <a:p>
            <a:r>
              <a:rPr lang="en-US" dirty="0"/>
              <a:t>Saving searches, adding videos to lists, and creating video clips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7546" y="249663"/>
            <a:ext cx="4015784" cy="461665"/>
            <a:chOff x="292620" y="157316"/>
            <a:chExt cx="4015784" cy="461665"/>
          </a:xfrm>
        </p:grpSpPr>
        <p:sp>
          <p:nvSpPr>
            <p:cNvPr id="8" name="Right Arrow 7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Back to </a:t>
              </a:r>
              <a:r>
                <a:rPr lang="en-GB" sz="2400" b="1" dirty="0">
                  <a:solidFill>
                    <a:schemeClr val="bg1"/>
                  </a:solidFill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64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0389"/>
            <a:ext cx="4635910" cy="857250"/>
          </a:xfrm>
        </p:spPr>
        <p:txBody>
          <a:bodyPr/>
          <a:lstStyle/>
          <a:p>
            <a:r>
              <a:rPr lang="de-CH" dirty="0"/>
              <a:t>Creating a profile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24" y="1019298"/>
            <a:ext cx="5457300" cy="373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5910836" y="146040"/>
            <a:ext cx="3042406" cy="858777"/>
          </a:xfrm>
          <a:prstGeom prst="wedgeRoundRectCallout">
            <a:avLst>
              <a:gd name="adj1" fmla="val -81130"/>
              <a:gd name="adj2" fmla="val 5334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Click the </a:t>
            </a:r>
            <a:r>
              <a:rPr lang="en-GB" sz="1400" b="1" dirty="0">
                <a:solidFill>
                  <a:schemeClr val="bg1"/>
                </a:solidFill>
              </a:rPr>
              <a:t>Profile</a:t>
            </a:r>
            <a:r>
              <a:rPr lang="en-GB" sz="1400" dirty="0">
                <a:solidFill>
                  <a:schemeClr val="bg1"/>
                </a:solidFill>
              </a:rPr>
              <a:t> button and then click on the button </a:t>
            </a:r>
            <a:r>
              <a:rPr lang="en-GB" sz="1400" b="1" dirty="0">
                <a:solidFill>
                  <a:schemeClr val="bg1"/>
                </a:solidFill>
              </a:rPr>
              <a:t>Create Profile</a:t>
            </a:r>
            <a:r>
              <a:rPr lang="en-GB" sz="1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910836" y="146040"/>
            <a:ext cx="3042406" cy="858777"/>
          </a:xfrm>
          <a:prstGeom prst="wedgeRoundRectCallout">
            <a:avLst>
              <a:gd name="adj1" fmla="val -58579"/>
              <a:gd name="adj2" fmla="val 34911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Click the </a:t>
            </a:r>
            <a:r>
              <a:rPr lang="en-GB" sz="1400" b="1" dirty="0">
                <a:solidFill>
                  <a:schemeClr val="bg1"/>
                </a:solidFill>
              </a:rPr>
              <a:t>Profile</a:t>
            </a:r>
            <a:r>
              <a:rPr lang="en-GB" sz="1400" dirty="0">
                <a:solidFill>
                  <a:schemeClr val="bg1"/>
                </a:solidFill>
              </a:rPr>
              <a:t> button and then click on the button </a:t>
            </a:r>
            <a:r>
              <a:rPr lang="en-GB" sz="1400" b="1" dirty="0">
                <a:solidFill>
                  <a:schemeClr val="bg1"/>
                </a:solidFill>
              </a:rPr>
              <a:t>Create Profile</a:t>
            </a:r>
            <a:r>
              <a:rPr lang="en-GB" sz="1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4523621" y="3990699"/>
            <a:ext cx="4310292" cy="931717"/>
          </a:xfrm>
          <a:prstGeom prst="wedgeRoundRectCallout">
            <a:avLst>
              <a:gd name="adj1" fmla="val -74875"/>
              <a:gd name="adj2" fmla="val -43581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Once you’ve clicked the </a:t>
            </a:r>
            <a:r>
              <a:rPr lang="en-GB" sz="1200" b="1" dirty="0">
                <a:solidFill>
                  <a:schemeClr val="bg1"/>
                </a:solidFill>
              </a:rPr>
              <a:t>Create Profile </a:t>
            </a:r>
            <a:r>
              <a:rPr lang="en-GB" sz="1200" dirty="0">
                <a:solidFill>
                  <a:schemeClr val="bg1"/>
                </a:solidFill>
              </a:rPr>
              <a:t>button, fill in your details in the registration form to set up your free Profile, so that you can save searches, and add resources to reading lists.</a:t>
            </a:r>
          </a:p>
        </p:txBody>
      </p:sp>
    </p:spTree>
    <p:extLst>
      <p:ext uri="{BB962C8B-B14F-4D97-AF65-F5344CB8AC3E}">
        <p14:creationId xmlns:p14="http://schemas.microsoft.com/office/powerpoint/2010/main" val="1849876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406"/>
            <a:ext cx="8229600" cy="857250"/>
          </a:xfrm>
        </p:spPr>
        <p:txBody>
          <a:bodyPr/>
          <a:lstStyle/>
          <a:p>
            <a:r>
              <a:rPr lang="de-CH" dirty="0"/>
              <a:t>Saving searches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2" y="1081845"/>
            <a:ext cx="4450814" cy="4008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4908014" y="596392"/>
            <a:ext cx="4055469" cy="1505210"/>
          </a:xfrm>
          <a:prstGeom prst="wedgeRoundRectCallout">
            <a:avLst>
              <a:gd name="adj1" fmla="val -61446"/>
              <a:gd name="adj2" fmla="val -22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When you’re logged into your Profile and you are viewing your search results, click the purple </a:t>
            </a:r>
            <a:r>
              <a:rPr lang="en-GB" sz="1400" b="1" dirty="0">
                <a:solidFill>
                  <a:schemeClr val="bg1"/>
                </a:solidFill>
              </a:rPr>
              <a:t>Save </a:t>
            </a:r>
            <a:r>
              <a:rPr lang="en-GB" sz="1400" dirty="0">
                <a:solidFill>
                  <a:schemeClr val="bg1"/>
                </a:solidFill>
              </a:rPr>
              <a:t>icon to save your search criteria, so that you can quickly re-run the same search again later.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98588"/>
            <a:ext cx="2778101" cy="137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ular Callout 11"/>
          <p:cNvSpPr/>
          <p:nvPr/>
        </p:nvSpPr>
        <p:spPr>
          <a:xfrm>
            <a:off x="5253047" y="4178115"/>
            <a:ext cx="3433753" cy="772402"/>
          </a:xfrm>
          <a:prstGeom prst="wedgeRoundRectCallout">
            <a:avLst>
              <a:gd name="adj1" fmla="val -35374"/>
              <a:gd name="adj2" fmla="val -12006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Once you’ve clicked the purple </a:t>
            </a:r>
            <a:r>
              <a:rPr lang="en-GB" sz="1200" b="1" dirty="0">
                <a:solidFill>
                  <a:schemeClr val="bg1"/>
                </a:solidFill>
              </a:rPr>
              <a:t>Save</a:t>
            </a:r>
            <a:r>
              <a:rPr lang="en-GB" sz="1200" dirty="0">
                <a:solidFill>
                  <a:schemeClr val="bg1"/>
                </a:solidFill>
              </a:rPr>
              <a:t> icon, give your search a title, and then click the purple </a:t>
            </a:r>
            <a:r>
              <a:rPr lang="en-GB" sz="1200" b="1" dirty="0">
                <a:solidFill>
                  <a:schemeClr val="bg1"/>
                </a:solidFill>
              </a:rPr>
              <a:t>Save</a:t>
            </a:r>
            <a:r>
              <a:rPr lang="en-GB" sz="1200" dirty="0">
                <a:solidFill>
                  <a:schemeClr val="bg1"/>
                </a:solidFill>
              </a:rPr>
              <a:t> button.</a:t>
            </a:r>
          </a:p>
        </p:txBody>
      </p:sp>
    </p:spTree>
    <p:extLst>
      <p:ext uri="{BB962C8B-B14F-4D97-AF65-F5344CB8AC3E}">
        <p14:creationId xmlns:p14="http://schemas.microsoft.com/office/powerpoint/2010/main" val="2479068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284835" y="208217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When logged in to your Profile, you can add videos to </a:t>
            </a:r>
            <a:r>
              <a:rPr lang="en-GB" sz="1200" b="1" dirty="0">
                <a:solidFill>
                  <a:schemeClr val="bg1"/>
                </a:solidFill>
              </a:rPr>
              <a:t>My Lists</a:t>
            </a:r>
            <a:r>
              <a:rPr lang="en-GB" sz="1200" dirty="0">
                <a:solidFill>
                  <a:schemeClr val="bg1"/>
                </a:solidFill>
              </a:rPr>
              <a:t> in order to save items of interest for later.</a:t>
            </a: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380A6-9D68-4A14-801C-08869F1B3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7" y="1221600"/>
            <a:ext cx="5926190" cy="321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791" y="2670524"/>
            <a:ext cx="1625826" cy="220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6107617" y="2127106"/>
            <a:ext cx="2910414" cy="593241"/>
          </a:xfrm>
          <a:prstGeom prst="wedgeRoundRectCallout">
            <a:avLst>
              <a:gd name="adj1" fmla="val -93054"/>
              <a:gd name="adj2" fmla="val -88611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On any video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page, click the </a:t>
            </a:r>
            <a:r>
              <a:rPr lang="en-GB" sz="1400" b="1" dirty="0">
                <a:solidFill>
                  <a:schemeClr val="bg1"/>
                </a:solidFill>
              </a:rPr>
              <a:t>Add to My List </a:t>
            </a:r>
            <a:r>
              <a:rPr lang="en-GB" sz="1400" dirty="0">
                <a:solidFill>
                  <a:schemeClr val="bg1"/>
                </a:solidFill>
              </a:rPr>
              <a:t>icon.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505501" y="3070962"/>
            <a:ext cx="2512529" cy="1304188"/>
          </a:xfrm>
          <a:prstGeom prst="wedgeRoundRectCallout">
            <a:avLst>
              <a:gd name="adj1" fmla="val -64011"/>
              <a:gd name="adj2" fmla="val -2378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When the pop-up window appears, choose an existing list to add your video to, or create a new list.</a:t>
            </a:r>
          </a:p>
        </p:txBody>
      </p:sp>
    </p:spTree>
    <p:extLst>
      <p:ext uri="{BB962C8B-B14F-4D97-AF65-F5344CB8AC3E}">
        <p14:creationId xmlns:p14="http://schemas.microsoft.com/office/powerpoint/2010/main" val="1218439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video clips</a:t>
            </a: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3441215" y="4746504"/>
            <a:ext cx="788758" cy="216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798669" y="4746504"/>
            <a:ext cx="802717" cy="216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2A3F9-E8DE-49A9-A774-D01809C7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45" y="1184925"/>
            <a:ext cx="5571725" cy="345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ular Callout 10"/>
          <p:cNvSpPr/>
          <p:nvPr/>
        </p:nvSpPr>
        <p:spPr>
          <a:xfrm>
            <a:off x="6172990" y="4325994"/>
            <a:ext cx="2049630" cy="694574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To learn how to access your lists, </a:t>
            </a:r>
            <a:r>
              <a:rPr lang="en-GB" sz="1100" b="1" u="sng" dirty="0">
                <a:solidFill>
                  <a:schemeClr val="bg1"/>
                </a:solidFill>
              </a:rPr>
              <a:t>click here</a:t>
            </a:r>
            <a:r>
              <a:rPr lang="en-GB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88464" y="1184925"/>
            <a:ext cx="2526510" cy="3141069"/>
          </a:xfrm>
          <a:prstGeom prst="wedgeRoundRectCallout">
            <a:avLst>
              <a:gd name="adj1" fmla="val 63904"/>
              <a:gd name="adj2" fmla="val 3759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Create video clips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Click on </a:t>
            </a:r>
            <a:r>
              <a:rPr lang="en-GB" sz="1100" b="1" dirty="0">
                <a:solidFill>
                  <a:schemeClr val="bg1"/>
                </a:solidFill>
              </a:rPr>
              <a:t>Create Clip.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Use the sliders that appear on the video to select the start and end times of your clip.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Click on </a:t>
            </a:r>
            <a:r>
              <a:rPr lang="en-GB" sz="1100" b="1" dirty="0">
                <a:solidFill>
                  <a:schemeClr val="bg1"/>
                </a:solidFill>
              </a:rPr>
              <a:t>Save </a:t>
            </a:r>
            <a:r>
              <a:rPr lang="en-GB" sz="1100" dirty="0">
                <a:solidFill>
                  <a:schemeClr val="bg1"/>
                </a:solidFill>
              </a:rPr>
              <a:t>to add to the clip </a:t>
            </a:r>
            <a:r>
              <a:rPr lang="en-GB" sz="1100" b="1" dirty="0">
                <a:solidFill>
                  <a:schemeClr val="bg1"/>
                </a:solidFill>
              </a:rPr>
              <a:t>To My Clips (a list just for clips) </a:t>
            </a:r>
            <a:r>
              <a:rPr lang="en-GB" sz="1100" dirty="0">
                <a:solidFill>
                  <a:schemeClr val="bg1"/>
                </a:solidFill>
              </a:rPr>
              <a:t>or</a:t>
            </a:r>
            <a:r>
              <a:rPr lang="en-GB" sz="1100" b="1" dirty="0">
                <a:solidFill>
                  <a:schemeClr val="bg1"/>
                </a:solidFill>
              </a:rPr>
              <a:t> To List.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Choose the list you’d like to add the video clip to, or create a brand-new list.</a:t>
            </a:r>
          </a:p>
          <a:p>
            <a:r>
              <a:rPr lang="en-GB" sz="1100" b="1" dirty="0">
                <a:solidFill>
                  <a:schemeClr val="bg1"/>
                </a:solidFill>
              </a:rPr>
              <a:t>*</a:t>
            </a:r>
            <a:r>
              <a:rPr lang="en-US" sz="1100" b="1" dirty="0">
                <a:solidFill>
                  <a:schemeClr val="bg1"/>
                </a:solidFill>
              </a:rPr>
              <a:t>You will need to be signed in to your Profile to save clips.*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C9E21487-88D9-48FE-999F-116134B87EE0}"/>
              </a:ext>
            </a:extLst>
          </p:cNvPr>
          <p:cNvSpPr/>
          <p:nvPr/>
        </p:nvSpPr>
        <p:spPr>
          <a:xfrm>
            <a:off x="3434235" y="4750150"/>
            <a:ext cx="795738" cy="216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FEF08EE2-38FB-4151-BFEB-9BEABA3A8947}"/>
              </a:ext>
            </a:extLst>
          </p:cNvPr>
          <p:cNvSpPr/>
          <p:nvPr/>
        </p:nvSpPr>
        <p:spPr>
          <a:xfrm>
            <a:off x="6812629" y="4739524"/>
            <a:ext cx="760837" cy="216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386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Managing your Profile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3" y="3007381"/>
            <a:ext cx="4910397" cy="1745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ular Callout 11"/>
          <p:cNvSpPr/>
          <p:nvPr/>
        </p:nvSpPr>
        <p:spPr>
          <a:xfrm>
            <a:off x="3120336" y="4392693"/>
            <a:ext cx="1814539" cy="666017"/>
          </a:xfrm>
          <a:prstGeom prst="wedgeRoundRectCallout">
            <a:avLst>
              <a:gd name="adj1" fmla="val -76378"/>
              <a:gd name="adj2" fmla="val -1939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My Searches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56728"/>
            <a:ext cx="4992855" cy="1677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6462924" y="365614"/>
            <a:ext cx="2371691" cy="985774"/>
          </a:xfrm>
          <a:prstGeom prst="wedgeRoundRectCallout">
            <a:avLst>
              <a:gd name="adj1" fmla="val -104227"/>
              <a:gd name="adj2" fmla="val 72959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You can access your lists and saved searches by clicking on </a:t>
            </a:r>
            <a:r>
              <a:rPr lang="en-GB" sz="1000" b="1" dirty="0">
                <a:solidFill>
                  <a:schemeClr val="bg1"/>
                </a:solidFill>
              </a:rPr>
              <a:t>My Profile </a:t>
            </a:r>
            <a:r>
              <a:rPr lang="en-GB" sz="1000" dirty="0">
                <a:solidFill>
                  <a:schemeClr val="bg1"/>
                </a:solidFill>
              </a:rPr>
              <a:t>from any page when you are logged in.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916" y="2777180"/>
            <a:ext cx="3699481" cy="2205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7393494" y="1912345"/>
            <a:ext cx="1441121" cy="666017"/>
          </a:xfrm>
          <a:prstGeom prst="wedgeRoundRectCallout">
            <a:avLst>
              <a:gd name="adj1" fmla="val 21463"/>
              <a:gd name="adj2" fmla="val 9043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My Lists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47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/>
              <a:t>Applying your learning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2323231"/>
            <a:ext cx="8401051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Create a free profile </a:t>
            </a:r>
            <a:r>
              <a:rPr lang="en-GB" sz="2000" dirty="0"/>
              <a:t>on </a:t>
            </a:r>
            <a:r>
              <a:rPr lang="en-GB" sz="2000" i="1" dirty="0"/>
              <a:t>SAGE Video </a:t>
            </a:r>
            <a:r>
              <a:rPr lang="en-GB" sz="2000" dirty="0"/>
              <a:t>from any page of the platform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Save a search </a:t>
            </a:r>
            <a:r>
              <a:rPr lang="en-GB" sz="2000" dirty="0"/>
              <a:t>based upon a current assignment or project</a:t>
            </a:r>
            <a:endParaRPr lang="en-GB" sz="2000" b="1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Save one video </a:t>
            </a:r>
            <a:r>
              <a:rPr lang="en-GB" sz="2000" dirty="0"/>
              <a:t>to My Lists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Create a video clip</a:t>
            </a:r>
            <a:r>
              <a:rPr lang="en-GB" sz="2000" dirty="0"/>
              <a:t>, and save it to </a:t>
            </a:r>
            <a:r>
              <a:rPr lang="en-GB" sz="2000" b="1" dirty="0"/>
              <a:t>My Clips</a:t>
            </a:r>
          </a:p>
        </p:txBody>
      </p:sp>
      <p:pic>
        <p:nvPicPr>
          <p:cNvPr id="6" name="Picture 5" descr="Icon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13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Want to learn more?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341060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are in Europe, the Middle East, Africa, Asia, or Oceania, you can explore more of our training resources </a:t>
            </a:r>
            <a:r>
              <a:rPr lang="en-GB" b="1" u="sng" dirty="0">
                <a:hlinkClick r:id="rId2"/>
              </a:rPr>
              <a:t>here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GB">
                <a:solidFill>
                  <a:schemeClr val="tx1">
                    <a:lumMod val="50000"/>
                    <a:lumOff val="50000"/>
                  </a:schemeClr>
                </a:solidFill>
              </a:rPr>
              <a:t>If you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in North America, Latin America, or the Caribbean, you can explore more of our training resources </a:t>
            </a:r>
            <a:r>
              <a:rPr lang="en-GB" b="1" u="sng" dirty="0">
                <a:hlinkClick r:id="rId3"/>
              </a:rPr>
              <a:t>here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8428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/>
              <a:t>Thank you for watching!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7546" y="249663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Back to </a:t>
              </a:r>
              <a:r>
                <a:rPr lang="en-GB" sz="2400" b="1" dirty="0">
                  <a:solidFill>
                    <a:schemeClr val="bg1"/>
                  </a:solidFill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4845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8888" y="108317"/>
            <a:ext cx="267330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/>
              <a:t>Contents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5612" y="1212304"/>
            <a:ext cx="7772400" cy="3644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hlinkClick r:id="rId2" action="ppaction://hlinksldjump"/>
              </a:rPr>
              <a:t>Introduction to the platform</a:t>
            </a:r>
            <a:endParaRPr lang="en-US" b="1" dirty="0">
              <a:solidFill>
                <a:srgbClr val="FF0000"/>
              </a:solidFill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Why watch educational video? What is it? What’s in it? Who is it for?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hlinkClick r:id="rId3" action="ppaction://hlinksldjump"/>
              </a:rPr>
              <a:t>Getting started on the platform</a:t>
            </a:r>
            <a:endParaRPr lang="en-US" b="1" dirty="0">
              <a:solidFill>
                <a:srgbClr val="FF0000"/>
              </a:solidFill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homepage, browsing, searching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hlinkClick r:id="rId4" action="ppaction://hlinksldjump"/>
              </a:rPr>
              <a:t>The Video page</a:t>
            </a:r>
            <a:endParaRPr lang="en-US" b="1" dirty="0"/>
          </a:p>
          <a:p>
            <a:pPr marL="457200" indent="-457200" fontAlgn="auto"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Video page features and functionality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hlinkClick r:id="rId5" action="ppaction://hlinksldjump"/>
              </a:rPr>
              <a:t>Creating a Profile</a:t>
            </a:r>
            <a:endParaRPr lang="en-US" b="1" dirty="0"/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Saving searches, adding videos to lists, and creating video clips</a:t>
            </a:r>
          </a:p>
          <a:p>
            <a:pPr marL="457200" indent="-457200"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8" name="Picture 7" descr="rock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69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840100"/>
            <a:ext cx="8240822" cy="1102519"/>
          </a:xfrm>
        </p:spPr>
        <p:txBody>
          <a:bodyPr/>
          <a:lstStyle/>
          <a:p>
            <a:r>
              <a:rPr lang="en-US" b="1" dirty="0"/>
              <a:t>Introduction to the platform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2683"/>
            <a:ext cx="7772400" cy="1314450"/>
          </a:xfrm>
        </p:spPr>
        <p:txBody>
          <a:bodyPr/>
          <a:lstStyle/>
          <a:p>
            <a:r>
              <a:rPr lang="en-US" dirty="0"/>
              <a:t>Why watch educational video? </a:t>
            </a:r>
          </a:p>
          <a:p>
            <a:r>
              <a:rPr lang="en-US" dirty="0"/>
              <a:t>What is it? What’s in it? Who is it for?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7546" y="249663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Back to </a:t>
              </a:r>
              <a:r>
                <a:rPr lang="en-GB" sz="2400" b="1" dirty="0">
                  <a:solidFill>
                    <a:schemeClr val="bg1"/>
                  </a:solidFill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watch educational video?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37625"/>
            <a:ext cx="8229600" cy="221014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conducted market research in the 2014/15 academic year, </a:t>
            </a:r>
            <a:r>
              <a:rPr lang="en-US" dirty="0">
                <a:hlinkClick r:id="rId2"/>
              </a:rPr>
              <a:t>White paper study conducted by SAGE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surveyed 1673 students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49% undergraduate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33% graduate/post-graduate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18% unspecified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57200" y="3578942"/>
            <a:ext cx="6430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Respondents came from North America, Asia Pacific, Europe and South America</a:t>
            </a:r>
          </a:p>
        </p:txBody>
      </p:sp>
    </p:spTree>
    <p:extLst>
      <p:ext uri="{BB962C8B-B14F-4D97-AF65-F5344CB8AC3E}">
        <p14:creationId xmlns:p14="http://schemas.microsoft.com/office/powerpoint/2010/main" val="3901895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Why watch educational video?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According to our respondents, these are the reasons people watch educational video: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700" dirty="0">
                <a:solidFill>
                  <a:srgbClr val="F0536A"/>
                </a:solidFill>
              </a:rPr>
              <a:t>63.4%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Professor plays it during class</a:t>
            </a:r>
          </a:p>
          <a:p>
            <a:r>
              <a:rPr lang="en-US" sz="1700" dirty="0">
                <a:solidFill>
                  <a:srgbClr val="F0536A"/>
                </a:solidFill>
              </a:rPr>
              <a:t>59.3%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help in understanding course material </a:t>
            </a:r>
            <a:r>
              <a:rPr lang="en-US" sz="1700" dirty="0">
                <a:solidFill>
                  <a:srgbClr val="F0536A"/>
                </a:solidFill>
              </a:rPr>
              <a:t>		 </a:t>
            </a:r>
          </a:p>
          <a:p>
            <a:r>
              <a:rPr lang="en-US" sz="1700" dirty="0">
                <a:solidFill>
                  <a:srgbClr val="F0536A"/>
                </a:solidFill>
              </a:rPr>
              <a:t>43.2%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Assigned as homework prior to class </a:t>
            </a:r>
            <a:r>
              <a:rPr lang="en-US" sz="1700" dirty="0">
                <a:solidFill>
                  <a:srgbClr val="90AAF4"/>
                </a:solidFill>
              </a:rPr>
              <a:t>	</a:t>
            </a:r>
            <a:r>
              <a:rPr lang="en-US" sz="1700" dirty="0">
                <a:solidFill>
                  <a:srgbClr val="F0536A"/>
                </a:solidFill>
              </a:rPr>
              <a:t>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41.4%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Assigned as supplemental material </a:t>
            </a:r>
            <a:r>
              <a:rPr lang="en-US" sz="1700" dirty="0">
                <a:solidFill>
                  <a:srgbClr val="F0536A"/>
                </a:solidFill>
              </a:rPr>
              <a:t>	 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34.3%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see the steps necessary to do something successfully   </a:t>
            </a:r>
          </a:p>
          <a:p>
            <a:r>
              <a:rPr lang="en-US" sz="1700" dirty="0">
                <a:solidFill>
                  <a:srgbClr val="F0536A"/>
                </a:solidFill>
              </a:rPr>
              <a:t>31.8%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see a practical example of a theoretical concept </a:t>
            </a:r>
            <a:r>
              <a:rPr lang="en-US" sz="1700" dirty="0">
                <a:solidFill>
                  <a:srgbClr val="F0536A"/>
                </a:solidFill>
              </a:rPr>
              <a:t>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29.4%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get another perspective </a:t>
            </a:r>
            <a:r>
              <a:rPr lang="en-US" sz="1700" dirty="0">
                <a:solidFill>
                  <a:srgbClr val="F0536A"/>
                </a:solidFill>
              </a:rPr>
              <a:t>	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25.1%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 part of a research assignment 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17.7%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illustrate a point in a presentation you are making</a:t>
            </a:r>
            <a:endParaRPr lang="en-GB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319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336" y="383459"/>
            <a:ext cx="8472948" cy="4409768"/>
          </a:xfrm>
          <a:solidFill>
            <a:srgbClr val="50B2C3"/>
          </a:solidFill>
        </p:spPr>
        <p:txBody>
          <a:bodyPr>
            <a:noAutofit/>
          </a:bodyPr>
          <a:lstStyle/>
          <a:p>
            <a:pPr algn="ctr"/>
            <a:r>
              <a:rPr lang="en-US" sz="2800" b="1" i="1" dirty="0"/>
              <a:t>SAGE Video </a:t>
            </a:r>
            <a:r>
              <a:rPr lang="en-US" sz="2800" dirty="0"/>
              <a:t>is a series of </a:t>
            </a:r>
            <a:r>
              <a:rPr lang="en-US" sz="2800" b="1" dirty="0"/>
              <a:t>streaming video collections </a:t>
            </a:r>
            <a:r>
              <a:rPr lang="en-US" sz="2800" dirty="0"/>
              <a:t>developed in partnership with leading academics, societies and practitioners, to deliver pedagogical and research-oriented video mapped to disciplinary curricular needs.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You can access the platform at:</a:t>
            </a:r>
          </a:p>
          <a:p>
            <a:pPr algn="ctr"/>
            <a:r>
              <a:rPr lang="en-GB" sz="2800" b="1" u="sng" dirty="0"/>
              <a:t>http://sk.sagepub.com/video</a:t>
            </a:r>
            <a:endParaRPr lang="en-GB" sz="2800" b="1" dirty="0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2108006" y="4013588"/>
            <a:ext cx="4976849" cy="544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74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What’s in it?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1474187"/>
          </a:xfrm>
        </p:spPr>
        <p:txBody>
          <a:bodyPr>
            <a:noAutofit/>
          </a:bodyPr>
          <a:lstStyle/>
          <a:p>
            <a:r>
              <a:rPr lang="en-US" sz="1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SAGE Video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 currently made up of </a:t>
            </a:r>
            <a:r>
              <a:rPr lang="en-US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nine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subject collections: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 &amp; Management		Politics &amp; International Relations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Psychology			Counseling &amp; Psychotherapy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Education			Media, Communication, &amp; Cultural Studies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Sociology			Criminology &amp; Criminal Justice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Social Work</a:t>
            </a: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2647331"/>
            <a:ext cx="65990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content you can access through </a:t>
            </a:r>
            <a:r>
              <a:rPr lang="en-US" sz="1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SAGE Video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will depend on the subscription at your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do not have access to particular content, you will see the following icon next to the resource: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aren’t sure which video subject collections your institution subscribes to, please check with your library staff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CTurner\Desktop\Design assets and materials\SVPpadlock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35" y="3448067"/>
            <a:ext cx="316405" cy="322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100675"/>
      </p:ext>
    </p:extLst>
  </p:cSld>
  <p:clrMapOvr>
    <a:masterClrMapping/>
  </p:clrMapOvr>
</p:sld>
</file>

<file path=ppt/theme/theme1.xml><?xml version="1.0" encoding="utf-8"?>
<a:theme xmlns:a="http://schemas.openxmlformats.org/drawingml/2006/main" name="New Master Slides widescreen">
  <a:themeElements>
    <a:clrScheme name="Training Services">
      <a:dk1>
        <a:srgbClr val="000000"/>
      </a:dk1>
      <a:lt1>
        <a:sysClr val="window" lastClr="FFFFFF"/>
      </a:lt1>
      <a:dk2>
        <a:srgbClr val="50B2C3"/>
      </a:dk2>
      <a:lt2>
        <a:srgbClr val="FFFFFF"/>
      </a:lt2>
      <a:accent1>
        <a:srgbClr val="3B89B8"/>
      </a:accent1>
      <a:accent2>
        <a:srgbClr val="003399"/>
      </a:accent2>
      <a:accent3>
        <a:srgbClr val="6C2480"/>
      </a:accent3>
      <a:accent4>
        <a:srgbClr val="EE648B"/>
      </a:accent4>
      <a:accent5>
        <a:srgbClr val="FFEB9C"/>
      </a:accent5>
      <a:accent6>
        <a:srgbClr val="53BCFF"/>
      </a:accent6>
      <a:hlink>
        <a:srgbClr val="50B2C3"/>
      </a:hlink>
      <a:folHlink>
        <a:srgbClr val="50B2C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Master Slides widescreen.potx</Template>
  <TotalTime>8415</TotalTime>
  <Words>2055</Words>
  <Application>Microsoft Office PowerPoint</Application>
  <PresentationFormat>On-screen Show (16:9)</PresentationFormat>
  <Paragraphs>242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New Master Slides widescreen</vt:lpstr>
      <vt:lpstr>PowerPoint Presentation</vt:lpstr>
      <vt:lpstr>PowerPoint Presentation</vt:lpstr>
      <vt:lpstr>Using this presentation</vt:lpstr>
      <vt:lpstr>PowerPoint Presentation</vt:lpstr>
      <vt:lpstr>Introduction to the platform</vt:lpstr>
      <vt:lpstr>Why watch educational video?</vt:lpstr>
      <vt:lpstr>Why watch educational video?</vt:lpstr>
      <vt:lpstr>PowerPoint Presentation</vt:lpstr>
      <vt:lpstr>What’s in it?</vt:lpstr>
      <vt:lpstr>What’s in it?</vt:lpstr>
      <vt:lpstr>PowerPoint Presentation</vt:lpstr>
      <vt:lpstr>SAGE Video collections</vt:lpstr>
      <vt:lpstr>Video types</vt:lpstr>
      <vt:lpstr>Who is it for?</vt:lpstr>
      <vt:lpstr>Getting started on the platform</vt:lpstr>
      <vt:lpstr>The SAGE Knowledge homepage</vt:lpstr>
      <vt:lpstr>The SAGE Video homepage sk.sagepub.com/video</vt:lpstr>
      <vt:lpstr>Browsing from the SAGE Video homepage</vt:lpstr>
      <vt:lpstr>Browsing from the video subject collection homepage</vt:lpstr>
      <vt:lpstr>Subject taxonomies</vt:lpstr>
      <vt:lpstr>Using the Quick Search</vt:lpstr>
      <vt:lpstr>Using the Advanced search</vt:lpstr>
      <vt:lpstr>Viewing your results</vt:lpstr>
      <vt:lpstr>Applying your learning</vt:lpstr>
      <vt:lpstr>The Video page</vt:lpstr>
      <vt:lpstr>SAGE Video page</vt:lpstr>
      <vt:lpstr>SAGE Video page</vt:lpstr>
      <vt:lpstr>SAGE Video page</vt:lpstr>
      <vt:lpstr>Create video clips</vt:lpstr>
      <vt:lpstr>Applying your learning</vt:lpstr>
      <vt:lpstr>Creating a Profile</vt:lpstr>
      <vt:lpstr>Creating a profile</vt:lpstr>
      <vt:lpstr>Saving searches</vt:lpstr>
      <vt:lpstr>Managing lists</vt:lpstr>
      <vt:lpstr>Create video clips</vt:lpstr>
      <vt:lpstr>Managing your Profile</vt:lpstr>
      <vt:lpstr>Applying your learning</vt:lpstr>
      <vt:lpstr>Want to learn more?</vt:lpstr>
      <vt:lpstr>Thank you for watching!</vt:lpstr>
    </vt:vector>
  </TitlesOfParts>
  <Company>Sage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know</dc:title>
  <dc:creator>Martha Sedgwick</dc:creator>
  <cp:lastModifiedBy>Chloe Turner</cp:lastModifiedBy>
  <cp:revision>748</cp:revision>
  <cp:lastPrinted>2019-08-28T10:59:47Z</cp:lastPrinted>
  <dcterms:created xsi:type="dcterms:W3CDTF">2012-11-12T22:03:53Z</dcterms:created>
  <dcterms:modified xsi:type="dcterms:W3CDTF">2019-08-28T12:51:29Z</dcterms:modified>
</cp:coreProperties>
</file>