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0"/>
  </p:notesMasterIdLst>
  <p:handoutMasterIdLst>
    <p:handoutMasterId r:id="rId31"/>
  </p:handoutMasterIdLst>
  <p:sldIdLst>
    <p:sldId id="449" r:id="rId2"/>
    <p:sldId id="539" r:id="rId3"/>
    <p:sldId id="542" r:id="rId4"/>
    <p:sldId id="543" r:id="rId5"/>
    <p:sldId id="544" r:id="rId6"/>
    <p:sldId id="546" r:id="rId7"/>
    <p:sldId id="547" r:id="rId8"/>
    <p:sldId id="548" r:id="rId9"/>
    <p:sldId id="549" r:id="rId10"/>
    <p:sldId id="550" r:id="rId11"/>
    <p:sldId id="551" r:id="rId12"/>
    <p:sldId id="552" r:id="rId13"/>
    <p:sldId id="553" r:id="rId14"/>
    <p:sldId id="554" r:id="rId15"/>
    <p:sldId id="555" r:id="rId16"/>
    <p:sldId id="569" r:id="rId17"/>
    <p:sldId id="558" r:id="rId18"/>
    <p:sldId id="570" r:id="rId19"/>
    <p:sldId id="571" r:id="rId20"/>
    <p:sldId id="561" r:id="rId21"/>
    <p:sldId id="562" r:id="rId22"/>
    <p:sldId id="564" r:id="rId23"/>
    <p:sldId id="565" r:id="rId24"/>
    <p:sldId id="572" r:id="rId25"/>
    <p:sldId id="567" r:id="rId26"/>
    <p:sldId id="568" r:id="rId27"/>
    <p:sldId id="545" r:id="rId28"/>
    <p:sldId id="510" r:id="rId29"/>
  </p:sldIdLst>
  <p:sldSz cx="9144000" cy="5143500" type="screen16x9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loe Turner" initials="CT" lastIdx="5" clrIdx="0">
    <p:extLst>
      <p:ext uri="{19B8F6BF-5375-455C-9EA6-DF929625EA0E}">
        <p15:presenceInfo xmlns:p15="http://schemas.microsoft.com/office/powerpoint/2012/main" userId="S-1-5-21-602089608-2055347256-1435325219-646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2C3"/>
    <a:srgbClr val="44FFFF"/>
    <a:srgbClr val="000000"/>
    <a:srgbClr val="65B65A"/>
    <a:srgbClr val="5A2359"/>
    <a:srgbClr val="F0536A"/>
    <a:srgbClr val="F2F2F2"/>
    <a:srgbClr val="E10598"/>
    <a:srgbClr val="708DEA"/>
    <a:srgbClr val="002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9631" autoAdjust="0"/>
  </p:normalViewPr>
  <p:slideViewPr>
    <p:cSldViewPr snapToGrid="0" snapToObjects="1">
      <p:cViewPr varScale="1">
        <p:scale>
          <a:sx n="97" d="100"/>
          <a:sy n="97" d="100"/>
        </p:scale>
        <p:origin x="666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990"/>
    </p:cViewPr>
  </p:outlineViewPr>
  <p:notesTextViewPr>
    <p:cViewPr>
      <p:scale>
        <a:sx n="100" d="100"/>
        <a:sy n="100" d="100"/>
      </p:scale>
      <p:origin x="0" y="0"/>
    </p:cViewPr>
  </p:notesTextViewPr>
  <p:gridSpacing cx="72237" cy="72237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1D2B90C-776D-469A-A8A2-18DE75BD3603}" type="datetimeFigureOut">
              <a:rPr lang="en-GB"/>
              <a:pPr>
                <a:defRPr/>
              </a:pPr>
              <a:t>16/01/2019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645871-7ABB-47CC-AF40-5207FD0B0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453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159" y="0"/>
            <a:ext cx="3038604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36308773-B399-475F-B46D-C9B103CD1E7E}" type="datetimeFigureOut">
              <a:rPr lang="en-GB"/>
              <a:pPr>
                <a:defRPr/>
              </a:pPr>
              <a:t>16/01/2019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3" y="4415530"/>
            <a:ext cx="5608975" cy="4183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159" y="8829573"/>
            <a:ext cx="3038604" cy="4653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</a:defRPr>
            </a:lvl1pPr>
          </a:lstStyle>
          <a:p>
            <a:pPr>
              <a:defRPr/>
            </a:pPr>
            <a:fld id="{04915706-070A-4707-AA18-DDF1820200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33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3" y="787401"/>
            <a:ext cx="8518596" cy="3521038"/>
          </a:xfrm>
        </p:spPr>
        <p:txBody>
          <a:bodyPr>
            <a:normAutofit/>
          </a:bodyPr>
          <a:lstStyle>
            <a:lvl1pPr marL="0" indent="0" algn="r">
              <a:buNone/>
              <a:defRPr sz="50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3" descr="M:\TEMPLATES\SLIDE SHOWS\POWERPOINT TEMPLATE\2017\SAGE Publishing Logo_white_300pp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41" y="4405879"/>
            <a:ext cx="1501422" cy="5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4" name="Picture 20" descr="M:\TEMPLATES\SLIDE SHOWS\New Powerpoint Master Slides\Logos\Logos RGB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0" y="391320"/>
            <a:ext cx="3870555" cy="58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 descr="M:\TEMPLATES\SLIDE SHOWS\New Powerpoint Master Slides\Logos\Logos RGB4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95" y="413915"/>
            <a:ext cx="6465971" cy="5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&amp;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10820" y="397593"/>
            <a:ext cx="5674209" cy="982111"/>
            <a:chOff x="410820" y="397593"/>
            <a:chExt cx="5674209" cy="982111"/>
          </a:xfrm>
        </p:grpSpPr>
        <p:pic>
          <p:nvPicPr>
            <p:cNvPr id="3" name="Picture 2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49"/>
            <a:stretch/>
          </p:blipFill>
          <p:spPr>
            <a:xfrm>
              <a:off x="410820" y="397593"/>
              <a:ext cx="4586257" cy="575621"/>
            </a:xfrm>
            <a:prstGeom prst="rect">
              <a:avLst/>
            </a:prstGeom>
          </p:spPr>
        </p:pic>
        <p:pic>
          <p:nvPicPr>
            <p:cNvPr id="5" name="Picture 4" descr="SAGE Business &amp; Management Logo_r236 g102 b8_300ppi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50"/>
            <a:stretch/>
          </p:blipFill>
          <p:spPr>
            <a:xfrm>
              <a:off x="2201801" y="804083"/>
              <a:ext cx="3883228" cy="57562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82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pic>
        <p:nvPicPr>
          <p:cNvPr id="3" name="Picture 27" descr="M:\TEMPLATES\SLIDE SHOWS\New Powerpoint Master Slides\Logos\Logos RGB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6" y="387272"/>
            <a:ext cx="3276000" cy="53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7" name="Picture 31" descr="M:\TEMPLATES\SLIDE SHOWS\New Powerpoint Master Slides\Logos\Logos RGB1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7" y="370407"/>
            <a:ext cx="4840313" cy="62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M:\TEMPLATES\SLIDE SHOWS\New Powerpoint Master Slides\Logos\Logos RGB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407435"/>
            <a:ext cx="4232274" cy="51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49" y="116333"/>
            <a:ext cx="1799998" cy="179999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64626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49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Subtitle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73950"/>
            <a:ext cx="7772400" cy="1102519"/>
          </a:xfrm>
        </p:spPr>
        <p:txBody>
          <a:bodyPr>
            <a:noAutofit/>
          </a:bodyPr>
          <a:lstStyle>
            <a:lvl1pPr algn="l">
              <a:defRPr sz="6000" b="1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00282"/>
            <a:ext cx="7772400" cy="519094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685800" y="2952750"/>
            <a:ext cx="7772400" cy="58102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373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38431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21600"/>
            <a:ext cx="7772400" cy="1102519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44279"/>
            <a:ext cx="7772400" cy="1314450"/>
          </a:xfrm>
        </p:spPr>
        <p:txBody>
          <a:bodyPr>
            <a:normAutofit/>
          </a:bodyPr>
          <a:lstStyle>
            <a:lvl1pPr marL="0" indent="0" algn="l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8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24"/>
            <a:ext cx="8229600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991225" y="1437624"/>
            <a:ext cx="2695574" cy="1400826"/>
          </a:xfrm>
          <a:prstGeom prst="wedgeRoundRectCallout">
            <a:avLst>
              <a:gd name="adj1" fmla="val 8962"/>
              <a:gd name="adj2" fmla="val 8524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9566" y="1437624"/>
            <a:ext cx="4647235" cy="28623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35701"/>
            <a:ext cx="2695574" cy="1400826"/>
          </a:xfrm>
          <a:prstGeom prst="wedgeRoundRectCallout">
            <a:avLst>
              <a:gd name="adj1" fmla="val -7999"/>
              <a:gd name="adj2" fmla="val 7776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lIns="320040" tIns="320040" rIns="320040" bIns="320040" anchor="ctr" anchorCtr="0">
            <a:noAutofit/>
          </a:bodyPr>
          <a:lstStyle>
            <a:lvl1pPr marL="0" indent="0">
              <a:buFontTx/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881548" y="676275"/>
            <a:ext cx="7380907" cy="3257550"/>
          </a:xfrm>
          <a:prstGeom prst="roundRect">
            <a:avLst>
              <a:gd name="adj" fmla="val 973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wrap="square" lIns="365760" tIns="274320" rIns="365760" bIns="274320">
            <a:normAutofit/>
          </a:bodyPr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350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4" name="Chart Placeholder 12"/>
          <p:cNvSpPr>
            <a:spLocks noGrp="1"/>
          </p:cNvSpPr>
          <p:nvPr>
            <p:ph type="chart" sz="quarter" idx="10"/>
          </p:nvPr>
        </p:nvSpPr>
        <p:spPr>
          <a:xfrm>
            <a:off x="468313" y="1437085"/>
            <a:ext cx="8218487" cy="28622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Click icon to add chart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099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8" r:id="rId2"/>
    <p:sldLayoutId id="2147483657" r:id="rId3"/>
    <p:sldLayoutId id="2147483680" r:id="rId4"/>
    <p:sldLayoutId id="2147483658" r:id="rId5"/>
    <p:sldLayoutId id="2147483673" r:id="rId6"/>
    <p:sldLayoutId id="2147483674" r:id="rId7"/>
    <p:sldLayoutId id="2147483670" r:id="rId8"/>
    <p:sldLayoutId id="2147483675" r:id="rId9"/>
    <p:sldLayoutId id="2147483671" r:id="rId10"/>
    <p:sldLayoutId id="2147483682" r:id="rId11"/>
    <p:sldLayoutId id="2147483684" r:id="rId12"/>
    <p:sldLayoutId id="2147483681" r:id="rId13"/>
    <p:sldLayoutId id="2147483685" r:id="rId14"/>
    <p:sldLayoutId id="2147483687" r:id="rId15"/>
    <p:sldLayoutId id="2147483683" r:id="rId1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k.sagepub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sk.sagepub.com/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00131" y="787400"/>
            <a:ext cx="6378827" cy="4005263"/>
          </a:xfrm>
        </p:spPr>
        <p:txBody>
          <a:bodyPr>
            <a:normAutofit/>
          </a:bodyPr>
          <a:lstStyle/>
          <a:p>
            <a:pPr>
              <a:lnSpc>
                <a:spcPts val="6400"/>
              </a:lnSpc>
            </a:pPr>
            <a:r>
              <a:rPr lang="en-GB" sz="6000" dirty="0" smtClean="0"/>
              <a:t>let your training</a:t>
            </a:r>
            <a:br>
              <a:rPr lang="en-GB" sz="6000" dirty="0" smtClean="0"/>
            </a:br>
            <a:r>
              <a:rPr lang="en-GB" sz="6000" dirty="0" smtClean="0"/>
              <a:t>journey begin</a:t>
            </a:r>
          </a:p>
        </p:txBody>
      </p:sp>
      <p:pic>
        <p:nvPicPr>
          <p:cNvPr id="3" name="Picture 2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861">
            <a:off x="-710889" y="1167526"/>
            <a:ext cx="3874497" cy="53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Getting started on the platform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The homepage, browsing, searching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7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7924"/>
            <a:ext cx="8229600" cy="650802"/>
          </a:xfrm>
        </p:spPr>
        <p:txBody>
          <a:bodyPr>
            <a:noAutofit/>
          </a:bodyPr>
          <a:lstStyle/>
          <a:p>
            <a:pPr algn="ctr"/>
            <a:r>
              <a:rPr lang="de-CH" sz="3400" dirty="0" smtClean="0"/>
              <a:t>The </a:t>
            </a:r>
            <a:r>
              <a:rPr lang="de-CH" sz="3400" i="1" dirty="0" smtClean="0"/>
              <a:t>SAGE Knowledge </a:t>
            </a:r>
            <a:r>
              <a:rPr lang="de-CH" sz="3400" dirty="0" smtClean="0"/>
              <a:t>homepage</a:t>
            </a:r>
            <a:endParaRPr lang="en-US" sz="3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883" y="938548"/>
            <a:ext cx="3917993" cy="398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69369" y="4364647"/>
            <a:ext cx="4956679" cy="705544"/>
          </a:xfrm>
          <a:prstGeom prst="wedgeRoundRectCallout">
            <a:avLst>
              <a:gd name="adj1" fmla="val 16075"/>
              <a:gd name="adj2" fmla="val 2282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SAGE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books and reference items will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also be available through your library catalogue, and search engines like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Google.</a:t>
            </a:r>
            <a:endParaRPr lang="en-GB" sz="12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53591" y="1841412"/>
            <a:ext cx="2968959" cy="1336916"/>
          </a:xfrm>
          <a:prstGeom prst="wedgeRoundRectCallout">
            <a:avLst>
              <a:gd name="adj1" fmla="val -10917"/>
              <a:gd name="adj2" fmla="val -2978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400" dirty="0" smtClean="0">
                <a:solidFill>
                  <a:schemeClr val="bg1"/>
                </a:solidFill>
              </a:rPr>
              <a:t>You can access SAGE </a:t>
            </a:r>
            <a:r>
              <a:rPr lang="en-GB" sz="1400" i="1" dirty="0" smtClean="0">
                <a:solidFill>
                  <a:schemeClr val="bg1"/>
                </a:solidFill>
              </a:rPr>
              <a:t>Knowledge </a:t>
            </a:r>
            <a:r>
              <a:rPr lang="en-GB" sz="1400" dirty="0" smtClean="0">
                <a:solidFill>
                  <a:schemeClr val="bg1"/>
                </a:solidFill>
              </a:rPr>
              <a:t>by going to </a:t>
            </a:r>
            <a:r>
              <a:rPr lang="en-GB" sz="1400" b="1" u="sng" dirty="0" smtClean="0">
                <a:solidFill>
                  <a:schemeClr val="bg1"/>
                </a:solidFill>
              </a:rPr>
              <a:t>https://sk.sagepub.com </a:t>
            </a:r>
            <a:endParaRPr lang="en-GB" sz="1400" b="1" u="sng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>
            <a:off x="1059443" y="2509870"/>
            <a:ext cx="2362183" cy="429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0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3156257" cy="857250"/>
          </a:xfrm>
        </p:spPr>
        <p:txBody>
          <a:bodyPr>
            <a:noAutofit/>
          </a:bodyPr>
          <a:lstStyle/>
          <a:p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Subject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6" y="176574"/>
            <a:ext cx="4712745" cy="48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337157" y="1935688"/>
            <a:ext cx="3396342" cy="1303982"/>
          </a:xfrm>
          <a:prstGeom prst="wedgeRoundRectCallout">
            <a:avLst>
              <a:gd name="adj1" fmla="val 107166"/>
              <a:gd name="adj2" fmla="val -15568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Hover over the </a:t>
            </a:r>
            <a:r>
              <a:rPr lang="en-GB" sz="15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</a:t>
            </a:r>
            <a:r>
              <a:rPr lang="en-GB" sz="15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menu at the top of the screen on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any page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see all content for your subject area.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54576" y="4513006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96986" y="3362131"/>
            <a:ext cx="2971070" cy="461840"/>
          </a:xfrm>
          <a:prstGeom prst="wedgeRoundRectCallout">
            <a:avLst>
              <a:gd name="adj1" fmla="val 74102"/>
              <a:gd name="adj2" fmla="val -10753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</a:t>
            </a:r>
            <a:r>
              <a:rPr lang="en-GB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Subject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here on the homepage.</a:t>
            </a:r>
          </a:p>
        </p:txBody>
      </p:sp>
    </p:spTree>
    <p:extLst>
      <p:ext uri="{BB962C8B-B14F-4D97-AF65-F5344CB8AC3E}">
        <p14:creationId xmlns:p14="http://schemas.microsoft.com/office/powerpoint/2010/main" val="61187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40902" y="414800"/>
            <a:ext cx="3156257" cy="857250"/>
          </a:xfrm>
        </p:spPr>
        <p:txBody>
          <a:bodyPr>
            <a:noAutofit/>
          </a:bodyPr>
          <a:lstStyle/>
          <a:p>
            <a:r>
              <a:rPr lang="de-CH" sz="3800" dirty="0" smtClean="0"/>
              <a:t>Browsing</a:t>
            </a:r>
            <a:r>
              <a:rPr lang="de-CH" sz="3800" b="1" dirty="0" smtClean="0"/>
              <a:t> </a:t>
            </a:r>
            <a:r>
              <a:rPr lang="de-CH" sz="3800" dirty="0" smtClean="0"/>
              <a:t>by </a:t>
            </a:r>
            <a:br>
              <a:rPr lang="de-CH" sz="3800" dirty="0" smtClean="0"/>
            </a:br>
            <a:r>
              <a:rPr lang="de-CH" sz="3800" dirty="0" smtClean="0"/>
              <a:t>Content Type</a:t>
            </a:r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5" y="163644"/>
            <a:ext cx="4712745" cy="482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372560" y="2181630"/>
            <a:ext cx="3396342" cy="1425520"/>
          </a:xfrm>
          <a:prstGeom prst="wedgeRoundRectCallout">
            <a:avLst>
              <a:gd name="adj1" fmla="val -95407"/>
              <a:gd name="adj2" fmla="val -163378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Hover over the Browse menu and select one of the </a:t>
            </a:r>
            <a:r>
              <a:rPr lang="en-GB" sz="15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Content Type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options 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if you want to see, for example, all of our </a:t>
            </a:r>
            <a:r>
              <a:rPr lang="en-GB" sz="15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Encyclopedias</a:t>
            </a:r>
            <a:r>
              <a:rPr lang="en-GB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GB" sz="150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585196" y="3823971"/>
            <a:ext cx="2971070" cy="461840"/>
          </a:xfrm>
          <a:prstGeom prst="wedgeRoundRectCallout">
            <a:avLst>
              <a:gd name="adj1" fmla="val -74476"/>
              <a:gd name="adj2" fmla="val -23042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You can also </a:t>
            </a:r>
            <a:r>
              <a:rPr lang="en-GB" sz="1100" b="1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Browse by Content Type </a:t>
            </a:r>
            <a:r>
              <a:rPr lang="en-GB" sz="1100" dirty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here on the homepage.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393776" y="4516730"/>
            <a:ext cx="3650508" cy="485777"/>
          </a:xfrm>
          <a:prstGeom prst="wedgeRoundRectCallout">
            <a:avLst>
              <a:gd name="adj1" fmla="val 37148"/>
              <a:gd name="adj2" fmla="val -29880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800" b="1" dirty="0" smtClean="0">
                <a:solidFill>
                  <a:schemeClr val="bg1"/>
                </a:solidFill>
              </a:rPr>
              <a:t>Please note, it is possible that some of these content options will appear in grey on your screen, if your institution does not subscribe to a particular content group.</a:t>
            </a:r>
            <a:endParaRPr lang="en-GB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800" dirty="0" smtClean="0"/>
              <a:t>Using the Quick search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70" y="1843461"/>
            <a:ext cx="6473059" cy="278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ounded Rectangular Callout 6"/>
          <p:cNvSpPr/>
          <p:nvPr/>
        </p:nvSpPr>
        <p:spPr>
          <a:xfrm>
            <a:off x="5757567" y="220133"/>
            <a:ext cx="3203553" cy="1479111"/>
          </a:xfrm>
          <a:prstGeom prst="wedgeRoundRectCallout">
            <a:avLst>
              <a:gd name="adj1" fmla="val -33945"/>
              <a:gd name="adj2" fmla="val 1402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quick search to look for key words and </a:t>
            </a: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phrases.</a:t>
            </a:r>
          </a:p>
          <a:p>
            <a:pPr defTabSz="914400">
              <a:spcBef>
                <a:spcPct val="20000"/>
              </a:spcBef>
            </a:pPr>
            <a:endParaRPr lang="en-GB" sz="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defTabSz="914400">
              <a:spcBef>
                <a:spcPct val="20000"/>
              </a:spcBef>
            </a:pPr>
            <a:r>
              <a:rPr lang="en-GB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Run the search for your own terms, or click on one of the auto-suggestions to go directly to that resource.</a:t>
            </a:r>
            <a:endParaRPr lang="en-GB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982" y="1178707"/>
            <a:ext cx="4121552" cy="378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300" dirty="0"/>
              <a:t>Using the Advanced search</a:t>
            </a:r>
            <a:endParaRPr lang="en-US" sz="33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685137" y="3129353"/>
            <a:ext cx="2187696" cy="791399"/>
          </a:xfrm>
          <a:prstGeom prst="wedgeRoundRectCallout">
            <a:avLst>
              <a:gd name="adj1" fmla="val -83434"/>
              <a:gd name="adj2" fmla="val 118581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which products you want to search across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8363" y="1715828"/>
            <a:ext cx="2214562" cy="678468"/>
          </a:xfrm>
          <a:prstGeom prst="wedgeRoundRectCallout">
            <a:avLst>
              <a:gd name="adj1" fmla="val 108677"/>
              <a:gd name="adj2" fmla="val 20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Enter your search criteria, and add new rows to search multiple criteria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8363" y="2682036"/>
            <a:ext cx="2214562" cy="548217"/>
          </a:xfrm>
          <a:prstGeom prst="wedgeRoundRectCallout">
            <a:avLst>
              <a:gd name="adj1" fmla="val 108374"/>
              <a:gd name="adj2" fmla="val -672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Search specifically          for people, </a:t>
            </a:r>
            <a:r>
              <a:rPr lang="en-GB" sz="1050" i="1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e.g. </a:t>
            </a: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authors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6370534" y="1682084"/>
            <a:ext cx="2221016" cy="372978"/>
          </a:xfrm>
          <a:prstGeom prst="wedgeRoundRectCallout">
            <a:avLst>
              <a:gd name="adj1" fmla="val -94120"/>
              <a:gd name="adj2" fmla="val -11601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Access the Advanced search from any page on the platform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78363" y="3860800"/>
            <a:ext cx="2214562" cy="548217"/>
          </a:xfrm>
          <a:prstGeom prst="wedgeRoundRectCallout">
            <a:avLst>
              <a:gd name="adj1" fmla="val 87302"/>
              <a:gd name="adj2" fmla="val -165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algn="ctr" defTabSz="914400">
              <a:spcBef>
                <a:spcPct val="20000"/>
              </a:spcBef>
            </a:pPr>
            <a:r>
              <a:rPr lang="en-GB" sz="1050" dirty="0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Select your publication date ranges</a:t>
            </a:r>
            <a:endParaRPr lang="en-GB" sz="1050" dirty="0">
              <a:solidFill>
                <a:schemeClr val="bg1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6311019" y="4523625"/>
            <a:ext cx="2221016" cy="372978"/>
          </a:xfrm>
          <a:prstGeom prst="wedgeRoundRectCallout">
            <a:avLst>
              <a:gd name="adj1" fmla="val -22001"/>
              <a:gd name="adj2" fmla="val 9364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900" dirty="0" smtClean="0">
                <a:solidFill>
                  <a:schemeClr val="bg1"/>
                </a:solidFill>
              </a:rPr>
              <a:t>Explore more search options further down the page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5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729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Viewing your results</a:t>
            </a:r>
            <a:endParaRPr lang="en-US" sz="3750" dirty="0"/>
          </a:p>
        </p:txBody>
      </p:sp>
      <p:sp>
        <p:nvSpPr>
          <p:cNvPr id="17" name="TextBox 16"/>
          <p:cNvSpPr txBox="1"/>
          <p:nvPr/>
        </p:nvSpPr>
        <p:spPr>
          <a:xfrm>
            <a:off x="483312" y="4465320"/>
            <a:ext cx="15359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Item is not available                       at your institution</a:t>
            </a:r>
            <a:endParaRPr lang="en-GB" sz="1100" b="1" dirty="0">
              <a:solidFill>
                <a:schemeClr val="tx2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13" y="4559175"/>
            <a:ext cx="190844" cy="2261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00098" y="1172439"/>
            <a:ext cx="4286250" cy="3559767"/>
            <a:chOff x="2100098" y="1172439"/>
            <a:chExt cx="4286250" cy="355976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098" y="1172439"/>
              <a:ext cx="4286250" cy="355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098" y="3361721"/>
              <a:ext cx="121992" cy="144583"/>
            </a:xfrm>
            <a:prstGeom prst="rect">
              <a:avLst/>
            </a:prstGeom>
          </p:spPr>
        </p:pic>
      </p:grpSp>
      <p:sp>
        <p:nvSpPr>
          <p:cNvPr id="12" name="Rounded Rectangular Callout 11"/>
          <p:cNvSpPr/>
          <p:nvPr/>
        </p:nvSpPr>
        <p:spPr>
          <a:xfrm>
            <a:off x="42922" y="2113934"/>
            <a:ext cx="1976378" cy="946541"/>
          </a:xfrm>
          <a:prstGeom prst="wedgeRoundRectCallout">
            <a:avLst>
              <a:gd name="adj1" fmla="val 56021"/>
              <a:gd name="adj2" fmla="val -23947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Click the image or title to open the item.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518756" y="2179999"/>
            <a:ext cx="2512402" cy="2379176"/>
          </a:xfrm>
          <a:prstGeom prst="wedgeRoundRectCallout">
            <a:avLst>
              <a:gd name="adj1" fmla="val -59874"/>
              <a:gd name="adj2" fmla="val -21286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vert="horz" lIns="320040" tIns="320040" rIns="320040" bIns="320040" rtlCol="0" anchor="ctr" anchorCtr="0">
            <a:noAutofit/>
          </a:bodyPr>
          <a:lstStyle/>
          <a:p>
            <a:pPr defTabSz="914400">
              <a:spcBef>
                <a:spcPct val="20000"/>
              </a:spcBef>
            </a:pP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Use the filters on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right-hand </a:t>
            </a:r>
            <a:r>
              <a:rPr lang="en-GB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side of the search results page to refine your </a:t>
            </a:r>
            <a:r>
              <a: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search; you can search within your results, filter by content type and subject, and use the publication date slider to find older or newer content.  </a:t>
            </a:r>
            <a:endParaRPr lang="en-GB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938422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The resource page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3040941"/>
            <a:ext cx="7196144" cy="1314450"/>
          </a:xfrm>
        </p:spPr>
        <p:txBody>
          <a:bodyPr/>
          <a:lstStyle/>
          <a:p>
            <a:r>
              <a:rPr lang="en-US" dirty="0" smtClean="0"/>
              <a:t>Entire works and chapters and entries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1" name="Right Arrow 10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91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655573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Entire Works</a:t>
            </a:r>
            <a:endParaRPr lang="en-US" sz="3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79" y="1740308"/>
            <a:ext cx="5045214" cy="301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ounded Rectangular Callout 11"/>
          <p:cNvSpPr/>
          <p:nvPr/>
        </p:nvSpPr>
        <p:spPr>
          <a:xfrm>
            <a:off x="5308792" y="206477"/>
            <a:ext cx="3596020" cy="1347019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Entire Work </a:t>
            </a:r>
            <a:r>
              <a:rPr lang="en-GB" dirty="0" smtClean="0">
                <a:solidFill>
                  <a:schemeClr val="bg1"/>
                </a:solidFill>
              </a:rPr>
              <a:t>refers to the complete version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whole Book or a complete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676429" y="2657973"/>
            <a:ext cx="3320087" cy="1487975"/>
          </a:xfrm>
          <a:prstGeom prst="wedgeRoundRectCallout">
            <a:avLst>
              <a:gd name="adj1" fmla="val -66763"/>
              <a:gd name="adj2" fmla="val -150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Entire Works </a:t>
            </a:r>
            <a:r>
              <a:rPr lang="en-GB" sz="1400" dirty="0" smtClean="0">
                <a:solidFill>
                  <a:schemeClr val="bg1"/>
                </a:solidFill>
              </a:rPr>
              <a:t>selected, each complete work will only appear in the search results once.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1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4350"/>
            <a:ext cx="4851592" cy="857250"/>
          </a:xfrm>
        </p:spPr>
        <p:txBody>
          <a:bodyPr>
            <a:normAutofit/>
          </a:bodyPr>
          <a:lstStyle/>
          <a:p>
            <a:r>
              <a:rPr lang="de-CH" sz="3800" dirty="0" smtClean="0"/>
              <a:t>Chapters and Entries</a:t>
            </a:r>
            <a:endParaRPr lang="en-US" sz="3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5308792" y="206477"/>
            <a:ext cx="3596020" cy="1455175"/>
          </a:xfrm>
          <a:prstGeom prst="wedgeRoundRectCallout">
            <a:avLst>
              <a:gd name="adj1" fmla="val -22548"/>
              <a:gd name="adj2" fmla="val 44413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Chapters and Entries </a:t>
            </a:r>
            <a:r>
              <a:rPr lang="en-GB" dirty="0" smtClean="0">
                <a:solidFill>
                  <a:schemeClr val="bg1"/>
                </a:solidFill>
              </a:rPr>
              <a:t>refers to the individual component of a text, </a:t>
            </a:r>
            <a:r>
              <a:rPr lang="en-GB" i="1" dirty="0" smtClean="0">
                <a:solidFill>
                  <a:schemeClr val="bg1"/>
                </a:solidFill>
              </a:rPr>
              <a:t>e.g. </a:t>
            </a:r>
            <a:r>
              <a:rPr lang="en-GB" dirty="0" smtClean="0">
                <a:solidFill>
                  <a:schemeClr val="bg1"/>
                </a:solidFill>
              </a:rPr>
              <a:t>a chapter within a Book or an entry in an </a:t>
            </a:r>
            <a:r>
              <a:rPr lang="en-GB" dirty="0" err="1" smtClean="0">
                <a:solidFill>
                  <a:schemeClr val="bg1"/>
                </a:solidFill>
              </a:rPr>
              <a:t>Encyclopedia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" y="1913986"/>
            <a:ext cx="4504031" cy="294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5584725" y="2616904"/>
            <a:ext cx="3320087" cy="2048414"/>
          </a:xfrm>
          <a:prstGeom prst="wedgeRoundRectCallout">
            <a:avLst>
              <a:gd name="adj1" fmla="val -88381"/>
              <a:gd name="adj2" fmla="val -626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you are viewing your search results, if you leave only </a:t>
            </a:r>
            <a:r>
              <a:rPr lang="en-GB" sz="1400" b="1" dirty="0" smtClean="0">
                <a:solidFill>
                  <a:schemeClr val="bg1"/>
                </a:solidFill>
              </a:rPr>
              <a:t>Chapters/Entries </a:t>
            </a:r>
            <a:r>
              <a:rPr lang="en-GB" sz="1400" dirty="0" smtClean="0">
                <a:solidFill>
                  <a:schemeClr val="bg1"/>
                </a:solidFill>
              </a:rPr>
              <a:t>selected, you will often see multiple entries or chapters </a:t>
            </a:r>
            <a:r>
              <a:rPr lang="en-GB" sz="1400" b="1" dirty="0" smtClean="0">
                <a:solidFill>
                  <a:schemeClr val="bg1"/>
                </a:solidFill>
              </a:rPr>
              <a:t>from the same larger work </a:t>
            </a:r>
            <a:r>
              <a:rPr lang="en-GB" sz="1400" dirty="0" smtClean="0">
                <a:solidFill>
                  <a:schemeClr val="bg1"/>
                </a:solidFill>
              </a:rPr>
              <a:t>in your results.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3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9210"/>
            <a:ext cx="7772400" cy="1102519"/>
          </a:xfrm>
        </p:spPr>
        <p:txBody>
          <a:bodyPr/>
          <a:lstStyle/>
          <a:p>
            <a:r>
              <a:rPr lang="en-US" sz="4400" b="1" i="1" dirty="0" smtClean="0"/>
              <a:t>SAGE Knowledge</a:t>
            </a:r>
            <a:endParaRPr lang="en-US" sz="44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Workshop for {…}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5808406" y="3681272"/>
            <a:ext cx="2075754" cy="5810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/>
                </a:solidFill>
              </a:rPr>
              <a:t>{Your name}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15" y="1265403"/>
            <a:ext cx="5117427" cy="36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4556869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Entire Work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8901" y="1172439"/>
            <a:ext cx="1678939" cy="719861"/>
          </a:xfrm>
          <a:prstGeom prst="wedgeRoundRectCallout">
            <a:avLst>
              <a:gd name="adj1" fmla="val 104897"/>
              <a:gd name="adj2" fmla="val 133351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more information about the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1" y="2681657"/>
            <a:ext cx="1678939" cy="1015272"/>
          </a:xfrm>
          <a:prstGeom prst="wedgeRoundRectCallout">
            <a:avLst>
              <a:gd name="adj1" fmla="val 56454"/>
              <a:gd name="adj2" fmla="val -2421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Switch between different tabs; the main tab you will want to use  is the </a:t>
            </a:r>
            <a:r>
              <a:rPr lang="en-GB" sz="1000" b="1" dirty="0" smtClean="0">
                <a:solidFill>
                  <a:schemeClr val="bg1"/>
                </a:solidFill>
              </a:rPr>
              <a:t>Chapters </a:t>
            </a:r>
            <a:r>
              <a:rPr lang="en-GB" sz="1000" dirty="0" smtClean="0">
                <a:solidFill>
                  <a:schemeClr val="bg1"/>
                </a:solidFill>
              </a:rPr>
              <a:t>view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189843" y="3784875"/>
            <a:ext cx="2633357" cy="766805"/>
          </a:xfrm>
          <a:prstGeom prst="wedgeRoundRectCallout">
            <a:avLst>
              <a:gd name="adj1" fmla="val -61569"/>
              <a:gd name="adj2" fmla="val -2193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the title’s contents and open specific chapters or entries depending on your needs and interests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769100" y="1532369"/>
            <a:ext cx="2108200" cy="710234"/>
          </a:xfrm>
          <a:prstGeom prst="wedgeRoundRectCallout">
            <a:avLst>
              <a:gd name="adj1" fmla="val -58217"/>
              <a:gd name="adj2" fmla="val -2421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View </a:t>
            </a:r>
            <a:r>
              <a:rPr lang="en-GB" sz="1000" i="1" dirty="0" smtClean="0">
                <a:solidFill>
                  <a:schemeClr val="bg1"/>
                </a:solidFill>
              </a:rPr>
              <a:t>SAGE Knowledge </a:t>
            </a:r>
            <a:r>
              <a:rPr lang="en-GB" sz="1000" dirty="0" smtClean="0">
                <a:solidFill>
                  <a:schemeClr val="bg1"/>
                </a:solidFill>
              </a:rPr>
              <a:t> titles similar to the one you are viewing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8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598" y="1172439"/>
            <a:ext cx="4936459" cy="3739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7535" y="315189"/>
            <a:ext cx="5530646" cy="857250"/>
          </a:xfrm>
        </p:spPr>
        <p:txBody>
          <a:bodyPr>
            <a:noAutofit/>
          </a:bodyPr>
          <a:lstStyle/>
          <a:p>
            <a:r>
              <a:rPr lang="de-CH" sz="3750" dirty="0" smtClean="0"/>
              <a:t>Chapter and Entry page</a:t>
            </a:r>
            <a:endParaRPr lang="en-US" sz="375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88901" y="1172439"/>
            <a:ext cx="1678939" cy="719861"/>
          </a:xfrm>
          <a:prstGeom prst="wedgeRoundRectCallout">
            <a:avLst>
              <a:gd name="adj1" fmla="val 62146"/>
              <a:gd name="adj2" fmla="val 6505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Search for a term within this chapter or entry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88900" y="3969682"/>
            <a:ext cx="1678939" cy="1015272"/>
          </a:xfrm>
          <a:prstGeom prst="wedgeRoundRectCallout">
            <a:avLst>
              <a:gd name="adj1" fmla="val 66995"/>
              <a:gd name="adj2" fmla="val -1937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Full text of chapter or entry continues down the page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6975526" y="2303648"/>
            <a:ext cx="2108200" cy="710234"/>
          </a:xfrm>
          <a:prstGeom prst="wedgeRoundRectCallout">
            <a:avLst>
              <a:gd name="adj1" fmla="val -59616"/>
              <a:gd name="adj2" fmla="val -712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Browse through other chapters and entries in this work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8901" y="2423355"/>
            <a:ext cx="1779228" cy="1015272"/>
          </a:xfrm>
          <a:prstGeom prst="wedgeRoundRectCallout">
            <a:avLst>
              <a:gd name="adj1" fmla="val 189729"/>
              <a:gd name="adj2" fmla="val -87164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this item as a PDF</a:t>
            </a:r>
            <a:endParaRPr lang="en-GB" sz="1000" dirty="0">
              <a:solidFill>
                <a:schemeClr val="bg1"/>
              </a:solidFill>
            </a:endParaRPr>
          </a:p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(please note, PDF download is not available for Entire Works)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769100" y="386375"/>
            <a:ext cx="2108200" cy="456877"/>
          </a:xfrm>
          <a:prstGeom prst="wedgeRoundRectCallout">
            <a:avLst>
              <a:gd name="adj1" fmla="val -99725"/>
              <a:gd name="adj2" fmla="val 134785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Download citation information for this item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975526" y="1435423"/>
            <a:ext cx="2108200" cy="456877"/>
          </a:xfrm>
          <a:prstGeom prst="wedgeRoundRectCallout">
            <a:avLst>
              <a:gd name="adj1" fmla="val -87133"/>
              <a:gd name="adj2" fmla="val -58901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</a:rPr>
              <a:t>Share item link via email or social media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37" y="1584461"/>
            <a:ext cx="8240822" cy="1102519"/>
          </a:xfrm>
        </p:spPr>
        <p:txBody>
          <a:bodyPr/>
          <a:lstStyle/>
          <a:p>
            <a:r>
              <a:rPr lang="en-US" sz="4300" b="1" dirty="0" smtClean="0"/>
              <a:t>Creating a Profile</a:t>
            </a:r>
            <a:endParaRPr lang="en-US" sz="43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856" y="2686980"/>
            <a:ext cx="7196144" cy="1314450"/>
          </a:xfrm>
        </p:spPr>
        <p:txBody>
          <a:bodyPr/>
          <a:lstStyle/>
          <a:p>
            <a:r>
              <a:rPr lang="en-US" dirty="0" smtClean="0"/>
              <a:t>Saving searches and managing lists 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10" name="Right Arrow 9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28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2" y="1739695"/>
            <a:ext cx="6570061" cy="3245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0389"/>
            <a:ext cx="4985057" cy="857250"/>
          </a:xfrm>
        </p:spPr>
        <p:txBody>
          <a:bodyPr>
            <a:normAutofit/>
          </a:bodyPr>
          <a:lstStyle/>
          <a:p>
            <a:r>
              <a:rPr lang="de-CH" dirty="0" smtClean="0"/>
              <a:t>Creating a Profile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924818" y="210390"/>
            <a:ext cx="3042406" cy="1421766"/>
          </a:xfrm>
          <a:prstGeom prst="wedgeRoundRectCallout">
            <a:avLst>
              <a:gd name="adj1" fmla="val -67908"/>
              <a:gd name="adj2" fmla="val 66448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Click the </a:t>
            </a:r>
            <a:r>
              <a:rPr lang="en-GB" sz="1400" b="1" dirty="0" smtClean="0">
                <a:solidFill>
                  <a:schemeClr val="bg1"/>
                </a:solidFill>
              </a:rPr>
              <a:t>Profile </a:t>
            </a:r>
            <a:r>
              <a:rPr lang="en-GB" sz="1400" dirty="0" smtClean="0">
                <a:solidFill>
                  <a:schemeClr val="bg1"/>
                </a:solidFill>
              </a:rPr>
              <a:t>button and then click on the button </a:t>
            </a:r>
            <a:r>
              <a:rPr lang="en-GB" sz="1400" b="1" dirty="0" smtClean="0">
                <a:solidFill>
                  <a:schemeClr val="bg1"/>
                </a:solidFill>
              </a:rPr>
              <a:t>Create Profile</a:t>
            </a:r>
            <a:r>
              <a:rPr lang="en-GB" sz="1400" dirty="0" smtClean="0">
                <a:solidFill>
                  <a:schemeClr val="bg1"/>
                </a:solidFill>
              </a:rPr>
              <a:t>; fill in your details in the form that appears.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813755" y="3015038"/>
            <a:ext cx="2232127" cy="694574"/>
          </a:xfrm>
          <a:prstGeom prst="wedgeRoundRectCallout">
            <a:avLst>
              <a:gd name="adj1" fmla="val -61530"/>
              <a:gd name="adj2" fmla="val -23742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100" dirty="0" smtClean="0">
                <a:solidFill>
                  <a:schemeClr val="bg1"/>
                </a:solidFill>
              </a:rPr>
              <a:t>Once you’ve created your free profile, you can log in here at any time.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2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5406"/>
            <a:ext cx="8229600" cy="857250"/>
          </a:xfrm>
        </p:spPr>
        <p:txBody>
          <a:bodyPr/>
          <a:lstStyle/>
          <a:p>
            <a:r>
              <a:rPr lang="de-CH" dirty="0" smtClean="0"/>
              <a:t>Saving searches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85750" y="1369084"/>
            <a:ext cx="4286250" cy="3559767"/>
            <a:chOff x="2100098" y="1172439"/>
            <a:chExt cx="4286250" cy="35597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098" y="1172439"/>
              <a:ext cx="4286250" cy="35597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0098" y="3361721"/>
              <a:ext cx="121992" cy="144583"/>
            </a:xfrm>
            <a:prstGeom prst="rect">
              <a:avLst/>
            </a:prstGeom>
          </p:spPr>
        </p:pic>
      </p:grpSp>
      <p:sp>
        <p:nvSpPr>
          <p:cNvPr id="9" name="Rounded Rectangular Callout 8"/>
          <p:cNvSpPr/>
          <p:nvPr/>
        </p:nvSpPr>
        <p:spPr>
          <a:xfrm>
            <a:off x="5299587" y="285406"/>
            <a:ext cx="3633731" cy="1207230"/>
          </a:xfrm>
          <a:prstGeom prst="wedgeRoundRectCallout">
            <a:avLst>
              <a:gd name="adj1" fmla="val -77500"/>
              <a:gd name="adj2" fmla="val 9322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200" dirty="0" smtClean="0">
                <a:solidFill>
                  <a:schemeClr val="bg1"/>
                </a:solidFill>
              </a:rPr>
              <a:t>When you’re logged into your Profile and you are viewing your search results, click the </a:t>
            </a:r>
            <a:r>
              <a:rPr lang="en-GB" sz="1200" b="1" dirty="0" smtClean="0">
                <a:solidFill>
                  <a:schemeClr val="bg1"/>
                </a:solidFill>
              </a:rPr>
              <a:t>Save Search </a:t>
            </a:r>
            <a:r>
              <a:rPr lang="en-GB" sz="1200" dirty="0" smtClean="0">
                <a:solidFill>
                  <a:schemeClr val="bg1"/>
                </a:solidFill>
              </a:rPr>
              <a:t>icon to save your search criteria, so that you can quickly re-run the same search again later.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dirty="0" smtClean="0"/>
              <a:t>Managing lists</a:t>
            </a:r>
            <a:endParaRPr lang="en-US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543040" y="153685"/>
            <a:ext cx="2394005" cy="1169515"/>
          </a:xfrm>
          <a:prstGeom prst="wedgeRoundRectCallout">
            <a:avLst>
              <a:gd name="adj1" fmla="val 27167"/>
              <a:gd name="adj2" fmla="val 19177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When logged in to your Profile, you can add resources to </a:t>
            </a:r>
            <a:r>
              <a:rPr lang="en-GB" sz="1200" b="1" dirty="0" smtClean="0">
                <a:solidFill>
                  <a:schemeClr val="bg1"/>
                </a:solidFill>
              </a:rPr>
              <a:t>My Lists</a:t>
            </a:r>
            <a:r>
              <a:rPr lang="en-GB" sz="1200" dirty="0" smtClean="0">
                <a:solidFill>
                  <a:schemeClr val="bg1"/>
                </a:solidFill>
              </a:rPr>
              <a:t> in order to save items of interest for later.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557491" y="4375150"/>
            <a:ext cx="1703109" cy="46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323200"/>
            <a:ext cx="5117427" cy="361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/>
          <p:cNvSpPr/>
          <p:nvPr/>
        </p:nvSpPr>
        <p:spPr>
          <a:xfrm>
            <a:off x="6146800" y="1533865"/>
            <a:ext cx="2910414" cy="593241"/>
          </a:xfrm>
          <a:prstGeom prst="wedgeRoundRectCallout">
            <a:avLst>
              <a:gd name="adj1" fmla="val -112185"/>
              <a:gd name="adj2" fmla="val -5325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On any resource</a:t>
            </a:r>
            <a:r>
              <a:rPr lang="en-GB" sz="1400" b="1" dirty="0" smtClean="0">
                <a:solidFill>
                  <a:schemeClr val="bg1"/>
                </a:solidFill>
              </a:rPr>
              <a:t> </a:t>
            </a:r>
            <a:r>
              <a:rPr lang="en-GB" sz="1400" dirty="0" smtClean="0">
                <a:solidFill>
                  <a:schemeClr val="bg1"/>
                </a:solidFill>
              </a:rPr>
              <a:t>page, click the </a:t>
            </a:r>
            <a:r>
              <a:rPr lang="en-GB" sz="1400" b="1" dirty="0" smtClean="0">
                <a:solidFill>
                  <a:schemeClr val="bg1"/>
                </a:solidFill>
              </a:rPr>
              <a:t>Add to My Lists </a:t>
            </a:r>
            <a:r>
              <a:rPr lang="en-GB" sz="1400" dirty="0" smtClean="0">
                <a:solidFill>
                  <a:schemeClr val="bg1"/>
                </a:solidFill>
              </a:rPr>
              <a:t>icon.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975" y="1867863"/>
            <a:ext cx="1759345" cy="296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ounded Rectangular Callout 9"/>
          <p:cNvSpPr/>
          <p:nvPr/>
        </p:nvSpPr>
        <p:spPr>
          <a:xfrm>
            <a:off x="6146800" y="2536292"/>
            <a:ext cx="2910414" cy="1304188"/>
          </a:xfrm>
          <a:prstGeom prst="wedgeRoundRectCallout">
            <a:avLst>
              <a:gd name="adj1" fmla="val -64011"/>
              <a:gd name="adj2" fmla="val -23783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When the pop-up window appears, choose an existing list to add your resource to, or create a new list.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4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5" y="2915920"/>
            <a:ext cx="4023178" cy="212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289" y="2618770"/>
            <a:ext cx="3593406" cy="24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15" y="1266976"/>
            <a:ext cx="4125125" cy="1477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Managing your Profile</a:t>
            </a:r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530108" y="1744082"/>
            <a:ext cx="1441121" cy="666017"/>
          </a:xfrm>
          <a:prstGeom prst="wedgeRoundRectCallout">
            <a:avLst>
              <a:gd name="adj1" fmla="val 21463"/>
              <a:gd name="adj2" fmla="val 90436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Lists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53301" y="1215655"/>
            <a:ext cx="2371691" cy="985774"/>
          </a:xfrm>
          <a:prstGeom prst="wedgeRoundRectCallout">
            <a:avLst>
              <a:gd name="adj1" fmla="val -84803"/>
              <a:gd name="adj2" fmla="val -20509"/>
              <a:gd name="adj3" fmla="val 16667"/>
            </a:avLst>
          </a:prstGeom>
          <a:solidFill>
            <a:schemeClr val="accent4">
              <a:lumMod val="75000"/>
            </a:schemeClr>
          </a:solidFill>
          <a:ln w="444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You can access your lists and saved searches by clicking on </a:t>
            </a:r>
            <a:r>
              <a:rPr lang="en-GB" sz="1000" b="1" dirty="0" smtClean="0">
                <a:solidFill>
                  <a:schemeClr val="bg1"/>
                </a:solidFill>
              </a:rPr>
              <a:t>My Profile </a:t>
            </a:r>
            <a:r>
              <a:rPr lang="en-GB" sz="1000" dirty="0" smtClean="0">
                <a:solidFill>
                  <a:schemeClr val="bg1"/>
                </a:solidFill>
              </a:rPr>
              <a:t>from any page when you are logged in.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11803" y="4274205"/>
            <a:ext cx="1814539" cy="666017"/>
          </a:xfrm>
          <a:prstGeom prst="wedgeRoundRectCallout">
            <a:avLst>
              <a:gd name="adj1" fmla="val -76378"/>
              <a:gd name="adj2" fmla="val -19399"/>
              <a:gd name="adj3" fmla="val 16667"/>
            </a:avLst>
          </a:prstGeom>
          <a:solidFill>
            <a:schemeClr val="tx2"/>
          </a:solidFill>
          <a:ln w="444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24000" tIns="324000" rIns="324000" bIns="324000" rtlCol="0" anchor="ctr" anchorCtr="0">
            <a:no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My Searches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Do you have any questions?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7483" y="2026913"/>
            <a:ext cx="8240822" cy="1102519"/>
          </a:xfrm>
        </p:spPr>
        <p:txBody>
          <a:bodyPr/>
          <a:lstStyle/>
          <a:p>
            <a:r>
              <a:rPr lang="en-US" sz="4400" b="1" dirty="0" smtClean="0"/>
              <a:t>Thank you for listening!</a:t>
            </a:r>
            <a:endParaRPr lang="en-US" sz="4400" b="1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</a:t>
            </a:r>
          </a:p>
          <a:p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Live platform demonstration</a:t>
            </a:r>
          </a:p>
          <a:p>
            <a:pPr marL="0" indent="0">
              <a:buNone/>
            </a:pPr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Final questions and session round-up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Session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By the end of this session, participants will be able to: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Describe how </a:t>
            </a:r>
            <a:r>
              <a:rPr lang="en-GB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resources can help them in their study and research</a:t>
            </a:r>
          </a:p>
          <a:p>
            <a:endParaRPr lang="en-GB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Locate relevant resources using browse and search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Save a resource to a list within the platform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Discussion questions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553496"/>
            <a:ext cx="8229600" cy="278252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familiar are you with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What projects are you currently working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on or interested in?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do you hope to gain from today’s session? 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546" y="1840100"/>
            <a:ext cx="8240822" cy="1102519"/>
          </a:xfrm>
        </p:spPr>
        <p:txBody>
          <a:bodyPr/>
          <a:lstStyle/>
          <a:p>
            <a:r>
              <a:rPr lang="en-US" b="1" dirty="0" smtClean="0"/>
              <a:t>Introduction to the product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02683"/>
            <a:ext cx="7772400" cy="1314450"/>
          </a:xfrm>
        </p:spPr>
        <p:txBody>
          <a:bodyPr/>
          <a:lstStyle/>
          <a:p>
            <a:r>
              <a:rPr lang="en-US" dirty="0" smtClean="0"/>
              <a:t>What is it? What’s in it? Who is it for?</a:t>
            </a:r>
            <a:endParaRPr lang="en-US" dirty="0"/>
          </a:p>
        </p:txBody>
      </p:sp>
      <p:pic>
        <p:nvPicPr>
          <p:cNvPr id="4" name="Picture 3" descr="rock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2687" flipH="1">
            <a:off x="6376459" y="-809752"/>
            <a:ext cx="3206974" cy="445413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07546" y="147041"/>
            <a:ext cx="4015784" cy="461665"/>
            <a:chOff x="292620" y="157316"/>
            <a:chExt cx="4015784" cy="461665"/>
          </a:xfrm>
        </p:grpSpPr>
        <p:sp>
          <p:nvSpPr>
            <p:cNvPr id="9" name="Right Arrow 8"/>
            <p:cNvSpPr/>
            <p:nvPr/>
          </p:nvSpPr>
          <p:spPr>
            <a:xfrm rot="10800000">
              <a:off x="292620" y="259938"/>
              <a:ext cx="353014" cy="256420"/>
            </a:xfrm>
            <a:prstGeom prst="rightArrow">
              <a:avLst>
                <a:gd name="adj1" fmla="val 37702"/>
                <a:gd name="adj2" fmla="val 622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hlinkClick r:id="rId3" action="ppaction://hlinksldjump"/>
            </p:cNvPr>
            <p:cNvSpPr txBox="1"/>
            <p:nvPr/>
          </p:nvSpPr>
          <p:spPr>
            <a:xfrm>
              <a:off x="682171" y="157316"/>
              <a:ext cx="362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solidFill>
                    <a:schemeClr val="bg1"/>
                  </a:solidFill>
                </a:rPr>
                <a:t>Back to </a:t>
              </a:r>
              <a:r>
                <a:rPr lang="en-GB" sz="2400" b="1" dirty="0" smtClean="0">
                  <a:solidFill>
                    <a:schemeClr val="bg1"/>
                  </a:solidFill>
                </a:rPr>
                <a:t>Contents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7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1336" y="383459"/>
            <a:ext cx="8472948" cy="4409768"/>
          </a:xfrm>
          <a:solidFill>
            <a:srgbClr val="50B2C3"/>
          </a:solidFill>
        </p:spPr>
        <p:txBody>
          <a:bodyPr>
            <a:noAutofit/>
          </a:bodyPr>
          <a:lstStyle/>
          <a:p>
            <a:pPr algn="ctr"/>
            <a:r>
              <a:rPr lang="en-US" sz="2000" b="1" i="1" dirty="0"/>
              <a:t>SAGE </a:t>
            </a:r>
            <a:r>
              <a:rPr lang="en-GB" sz="2000" b="1" i="1" dirty="0" smtClean="0"/>
              <a:t>Knowledge </a:t>
            </a:r>
            <a:r>
              <a:rPr lang="en-GB" sz="2000" dirty="0" smtClean="0"/>
              <a:t>is where we host all our online book and reference content, ideal for learning new theories, concepts, debates and applications in your subject area.</a:t>
            </a:r>
          </a:p>
          <a:p>
            <a:pPr algn="ctr"/>
            <a:endParaRPr lang="en-GB" sz="900" dirty="0"/>
          </a:p>
          <a:p>
            <a:pPr algn="ctr"/>
            <a:r>
              <a:rPr lang="en-GB" sz="2000" i="1" dirty="0" smtClean="0"/>
              <a:t>SAGE Knowledge </a:t>
            </a:r>
            <a:r>
              <a:rPr lang="en-GB" sz="2000" dirty="0" smtClean="0"/>
              <a:t>content covers the following subject areas:</a:t>
            </a:r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2000" b="1" u="sng" dirty="0" smtClean="0"/>
          </a:p>
          <a:p>
            <a:pPr algn="ctr"/>
            <a:endParaRPr lang="en-GB" sz="2000" b="1" u="sng" dirty="0"/>
          </a:p>
          <a:p>
            <a:pPr algn="ctr"/>
            <a:endParaRPr lang="en-GB" sz="3200" b="1" u="sng" dirty="0"/>
          </a:p>
          <a:p>
            <a:pPr algn="ctr"/>
            <a:r>
              <a:rPr lang="en-GB" sz="2000" b="1" u="sng" dirty="0" smtClean="0"/>
              <a:t>http://sk.sagepub.com</a:t>
            </a:r>
            <a:endParaRPr lang="en-GB" sz="2000" b="1" dirty="0"/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109545" y="4225414"/>
            <a:ext cx="2976530" cy="567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210392" y="2366700"/>
            <a:ext cx="34684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Business &amp; Management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Counseling &amp; Psychotherapy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Criminology &amp; Criminal Justice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Education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Geography, Earth &amp; Environmental Science</a:t>
            </a:r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6815" y="2366700"/>
            <a:ext cx="34684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Health &amp; Social Care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Media, Communication &amp; Cultural Studies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Politics &amp; International Relations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Psychology</a:t>
            </a:r>
          </a:p>
          <a:p>
            <a:pPr algn="ctr">
              <a:lnSpc>
                <a:spcPct val="200000"/>
              </a:lnSpc>
            </a:pPr>
            <a:r>
              <a:rPr lang="en-GB" sz="1100" dirty="0" smtClean="0">
                <a:solidFill>
                  <a:schemeClr val="bg1"/>
                </a:solidFill>
              </a:rPr>
              <a:t>Sociology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0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What’s in it?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21600"/>
            <a:ext cx="8229600" cy="275761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Full access to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includes over 4,000 books and over 600 reference items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However, the content you can access through </a:t>
            </a:r>
            <a:r>
              <a:rPr lang="en-US" sz="20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SAGE Knowledge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will depend on the subscription at your library;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t’s possible your library does </a:t>
            </a:r>
            <a:r>
              <a:rPr lang="en-GB" sz="2000" dirty="0" smtClean="0">
                <a:solidFill>
                  <a:schemeClr val="bg2">
                    <a:lumMod val="50000"/>
                  </a:schemeClr>
                </a:solidFill>
              </a:rPr>
              <a:t>not subscribe to all the content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If you do not have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access to a particular item, you will see the following icon next to it in the search results: 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you aren’t sure which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content you have access to at your                      institution,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please check with your library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staff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473" y="2947623"/>
            <a:ext cx="266759" cy="2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6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19" y="3228361"/>
            <a:ext cx="1799998" cy="179999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Who is it for?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257" y="1221599"/>
            <a:ext cx="8229600" cy="361587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 </a:t>
            </a: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researchers</a:t>
            </a:r>
            <a:endParaRPr lang="en-GB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Learn more about key topics in your subject area, at all levels of study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Get multiple perspectives on topics from SAGE authors all around the world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Save items to lists to keep track of useful information for your projects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Download citation information for easy referencing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Discover new resources with ‘Similar content’ recommendations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Faculty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Introduce students to high-quality content from well-known experts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Create engaging reading lists for your classes</a:t>
            </a:r>
            <a:endParaRPr lang="en-GB" sz="1600" dirty="0">
              <a:solidFill>
                <a:srgbClr val="50B2C3"/>
              </a:solidFill>
            </a:endParaRP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Ensure students get easy access to full-text titles on- and                                       off-campus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GB" sz="1600" dirty="0" smtClean="0">
                <a:solidFill>
                  <a:srgbClr val="50B2C3"/>
                </a:solidFill>
              </a:rPr>
              <a:t>Allow all students to access whenever, wherever, with unlimited simultaneous users and a mobile-responsive design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q"/>
            </a:pPr>
            <a:endParaRPr lang="en-GB" sz="1600" dirty="0">
              <a:solidFill>
                <a:srgbClr val="50B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8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Master Slides widescreen">
  <a:themeElements>
    <a:clrScheme name="Training Services">
      <a:dk1>
        <a:srgbClr val="000000"/>
      </a:dk1>
      <a:lt1>
        <a:sysClr val="window" lastClr="FFFFFF"/>
      </a:lt1>
      <a:dk2>
        <a:srgbClr val="50B2C3"/>
      </a:dk2>
      <a:lt2>
        <a:srgbClr val="FFFFFF"/>
      </a:lt2>
      <a:accent1>
        <a:srgbClr val="3B89B8"/>
      </a:accent1>
      <a:accent2>
        <a:srgbClr val="003399"/>
      </a:accent2>
      <a:accent3>
        <a:srgbClr val="6C2480"/>
      </a:accent3>
      <a:accent4>
        <a:srgbClr val="EE648B"/>
      </a:accent4>
      <a:accent5>
        <a:srgbClr val="FFEB9C"/>
      </a:accent5>
      <a:accent6>
        <a:srgbClr val="53BCFF"/>
      </a:accent6>
      <a:hlink>
        <a:srgbClr val="50B2C3"/>
      </a:hlink>
      <a:folHlink>
        <a:srgbClr val="50B2C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Master Slides widescreen.potx</Template>
  <TotalTime>17038</TotalTime>
  <Words>1180</Words>
  <Application>Microsoft Office PowerPoint</Application>
  <PresentationFormat>On-screen Show (16:9)</PresentationFormat>
  <Paragraphs>133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ＭＳ Ｐゴシック</vt:lpstr>
      <vt:lpstr>Arial</vt:lpstr>
      <vt:lpstr>Calibri</vt:lpstr>
      <vt:lpstr>Wingdings</vt:lpstr>
      <vt:lpstr>New Master Slides widescreen</vt:lpstr>
      <vt:lpstr>PowerPoint Presentation</vt:lpstr>
      <vt:lpstr>SAGE Knowledge</vt:lpstr>
      <vt:lpstr>Session outline</vt:lpstr>
      <vt:lpstr>Session objectives</vt:lpstr>
      <vt:lpstr>Discussion questions</vt:lpstr>
      <vt:lpstr>Introduction to the product</vt:lpstr>
      <vt:lpstr>PowerPoint Presentation</vt:lpstr>
      <vt:lpstr>What’s in it?</vt:lpstr>
      <vt:lpstr>Who is it for?</vt:lpstr>
      <vt:lpstr>Getting started on the platform</vt:lpstr>
      <vt:lpstr>The SAGE Knowledge homepage</vt:lpstr>
      <vt:lpstr>Browsing by  Subject</vt:lpstr>
      <vt:lpstr>Browsing by  Content Type</vt:lpstr>
      <vt:lpstr>Using the Quick search</vt:lpstr>
      <vt:lpstr>Using the Advanced search</vt:lpstr>
      <vt:lpstr>Viewing your results</vt:lpstr>
      <vt:lpstr>The resource page</vt:lpstr>
      <vt:lpstr>Entire Works</vt:lpstr>
      <vt:lpstr>Chapters and Entries</vt:lpstr>
      <vt:lpstr>Entire Work page</vt:lpstr>
      <vt:lpstr>Chapter and Entry page</vt:lpstr>
      <vt:lpstr>Creating a Profile</vt:lpstr>
      <vt:lpstr>Creating a Profile</vt:lpstr>
      <vt:lpstr>Saving searches</vt:lpstr>
      <vt:lpstr>Managing lists</vt:lpstr>
      <vt:lpstr>Managing your Profile</vt:lpstr>
      <vt:lpstr>Do you have any questions?</vt:lpstr>
      <vt:lpstr>Thank you for listening!</vt:lpstr>
    </vt:vector>
  </TitlesOfParts>
  <Company>Sage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know</dc:title>
  <dc:creator>Martha Sedgwick</dc:creator>
  <cp:lastModifiedBy>Rebecca Evans</cp:lastModifiedBy>
  <cp:revision>727</cp:revision>
  <dcterms:created xsi:type="dcterms:W3CDTF">2012-11-12T22:03:53Z</dcterms:created>
  <dcterms:modified xsi:type="dcterms:W3CDTF">2019-01-16T11:07:26Z</dcterms:modified>
</cp:coreProperties>
</file>